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1" r:id="rId1"/>
  </p:sldMasterIdLst>
  <p:notesMasterIdLst>
    <p:notesMasterId r:id="rId25"/>
  </p:notesMasterIdLst>
  <p:handoutMasterIdLst>
    <p:handoutMasterId r:id="rId26"/>
  </p:handoutMasterIdLst>
  <p:sldIdLst>
    <p:sldId id="291" r:id="rId2"/>
    <p:sldId id="314" r:id="rId3"/>
    <p:sldId id="313" r:id="rId4"/>
    <p:sldId id="305" r:id="rId5"/>
    <p:sldId id="339" r:id="rId6"/>
    <p:sldId id="340" r:id="rId7"/>
    <p:sldId id="335" r:id="rId8"/>
    <p:sldId id="326" r:id="rId9"/>
    <p:sldId id="341" r:id="rId10"/>
    <p:sldId id="324" r:id="rId11"/>
    <p:sldId id="323" r:id="rId12"/>
    <p:sldId id="333" r:id="rId13"/>
    <p:sldId id="327" r:id="rId14"/>
    <p:sldId id="334" r:id="rId15"/>
    <p:sldId id="329" r:id="rId16"/>
    <p:sldId id="331" r:id="rId17"/>
    <p:sldId id="332" r:id="rId18"/>
    <p:sldId id="337" r:id="rId19"/>
    <p:sldId id="338" r:id="rId20"/>
    <p:sldId id="344" r:id="rId21"/>
    <p:sldId id="336" r:id="rId22"/>
    <p:sldId id="343" r:id="rId23"/>
    <p:sldId id="321" r:id="rId24"/>
  </p:sldIdLst>
  <p:sldSz cx="9144000" cy="6858000" type="screen4x3"/>
  <p:notesSz cx="6858000" cy="9144000"/>
  <p:custDataLst>
    <p:tags r:id="rId27"/>
  </p:custData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BB"/>
    <a:srgbClr val="8C9FD8"/>
    <a:srgbClr val="828383"/>
    <a:srgbClr val="666666"/>
    <a:srgbClr val="4DC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12" autoAdjust="0"/>
    <p:restoredTop sz="59817" autoAdjust="0"/>
  </p:normalViewPr>
  <p:slideViewPr>
    <p:cSldViewPr snapToGrid="0" snapToObjects="1">
      <p:cViewPr varScale="1">
        <p:scale>
          <a:sx n="66" d="100"/>
          <a:sy n="66" d="100"/>
        </p:scale>
        <p:origin x="2526" y="60"/>
      </p:cViewPr>
      <p:guideLst/>
    </p:cSldViewPr>
  </p:slideViewPr>
  <p:outlineViewPr>
    <p:cViewPr>
      <p:scale>
        <a:sx n="33" d="100"/>
        <a:sy n="33" d="100"/>
      </p:scale>
      <p:origin x="0" y="-6064"/>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EE538-0F3D-43F2-B26A-B832EBE81344}" type="doc">
      <dgm:prSet loTypeId="urn:microsoft.com/office/officeart/2005/8/layout/hProcess9" loCatId="process" qsTypeId="urn:microsoft.com/office/officeart/2005/8/quickstyle/simple1" qsCatId="simple" csTypeId="urn:microsoft.com/office/officeart/2005/8/colors/accent1_2" csCatId="accent1" phldr="1"/>
      <dgm:spPr/>
    </dgm:pt>
    <dgm:pt modelId="{D2D85F47-51E5-4983-AE3C-031D724AE8DD}">
      <dgm:prSet phldrT="[Text]"/>
      <dgm:spPr/>
      <dgm:t>
        <a:bodyPr/>
        <a:lstStyle/>
        <a:p>
          <a:r>
            <a:rPr lang="en-US" b="1" dirty="0" smtClean="0"/>
            <a:t>Patient Encounter</a:t>
          </a:r>
          <a:endParaRPr lang="en-US" b="1" dirty="0"/>
        </a:p>
      </dgm:t>
    </dgm:pt>
    <dgm:pt modelId="{6B75E890-2ACD-4229-9B1D-1EFB9121324F}" type="parTrans" cxnId="{46ADAF56-0213-4667-87F0-1363F172C722}">
      <dgm:prSet/>
      <dgm:spPr/>
      <dgm:t>
        <a:bodyPr/>
        <a:lstStyle/>
        <a:p>
          <a:endParaRPr lang="en-US"/>
        </a:p>
      </dgm:t>
    </dgm:pt>
    <dgm:pt modelId="{94F579CF-B47C-46DC-AFD4-273569F4DEC9}" type="sibTrans" cxnId="{46ADAF56-0213-4667-87F0-1363F172C722}">
      <dgm:prSet/>
      <dgm:spPr/>
      <dgm:t>
        <a:bodyPr/>
        <a:lstStyle/>
        <a:p>
          <a:endParaRPr lang="en-US"/>
        </a:p>
      </dgm:t>
    </dgm:pt>
    <dgm:pt modelId="{1C79AB58-F60D-4251-B1CF-6507C8D02290}">
      <dgm:prSet phldrT="[Text]"/>
      <dgm:spPr/>
      <dgm:t>
        <a:bodyPr/>
        <a:lstStyle/>
        <a:p>
          <a:pPr algn="ctr"/>
          <a:r>
            <a:rPr lang="en-US" b="1" dirty="0" smtClean="0"/>
            <a:t>Diagnose Learner</a:t>
          </a:r>
        </a:p>
        <a:p>
          <a:pPr algn="l"/>
          <a:r>
            <a:rPr lang="en-US" dirty="0" smtClean="0"/>
            <a:t>1. Get commitment</a:t>
          </a:r>
        </a:p>
        <a:p>
          <a:pPr algn="l"/>
          <a:r>
            <a:rPr lang="en-US" dirty="0" smtClean="0"/>
            <a:t>2. Probe for underlying reasoning</a:t>
          </a:r>
          <a:endParaRPr lang="en-US" dirty="0"/>
        </a:p>
      </dgm:t>
    </dgm:pt>
    <dgm:pt modelId="{83B38C7C-809C-4C66-A599-46978C4A2CF1}" type="parTrans" cxnId="{56511139-2DD7-4A33-A8EF-0ED06B35397C}">
      <dgm:prSet/>
      <dgm:spPr/>
      <dgm:t>
        <a:bodyPr/>
        <a:lstStyle/>
        <a:p>
          <a:endParaRPr lang="en-US"/>
        </a:p>
      </dgm:t>
    </dgm:pt>
    <dgm:pt modelId="{73E41C9F-0834-4DAE-9F7C-7190A30B3EF6}" type="sibTrans" cxnId="{56511139-2DD7-4A33-A8EF-0ED06B35397C}">
      <dgm:prSet/>
      <dgm:spPr/>
      <dgm:t>
        <a:bodyPr/>
        <a:lstStyle/>
        <a:p>
          <a:endParaRPr lang="en-US"/>
        </a:p>
      </dgm:t>
    </dgm:pt>
    <dgm:pt modelId="{69AC7657-2303-4168-955D-6D21F1448D5F}">
      <dgm:prSet phldrT="[Text]"/>
      <dgm:spPr/>
      <dgm:t>
        <a:bodyPr/>
        <a:lstStyle/>
        <a:p>
          <a:pPr algn="ctr"/>
          <a:r>
            <a:rPr lang="en-US" b="1" dirty="0" smtClean="0"/>
            <a:t>Teach</a:t>
          </a:r>
        </a:p>
        <a:p>
          <a:pPr algn="l"/>
          <a:r>
            <a:rPr lang="en-US" dirty="0" smtClean="0"/>
            <a:t>3. Teach general rules</a:t>
          </a:r>
        </a:p>
        <a:p>
          <a:pPr algn="l"/>
          <a:r>
            <a:rPr lang="en-US" dirty="0" smtClean="0"/>
            <a:t>4. Provide positive feedback</a:t>
          </a:r>
        </a:p>
        <a:p>
          <a:pPr algn="l"/>
          <a:r>
            <a:rPr lang="en-US" dirty="0" smtClean="0"/>
            <a:t>5. Correct errors</a:t>
          </a:r>
          <a:endParaRPr lang="en-US" dirty="0"/>
        </a:p>
      </dgm:t>
    </dgm:pt>
    <dgm:pt modelId="{6CB3AA8A-7860-487B-A3D8-5EA6BE6A92ED}" type="parTrans" cxnId="{56E24B46-A8B5-48B3-8BA8-91C4A3D7C35D}">
      <dgm:prSet/>
      <dgm:spPr/>
      <dgm:t>
        <a:bodyPr/>
        <a:lstStyle/>
        <a:p>
          <a:endParaRPr lang="en-US"/>
        </a:p>
      </dgm:t>
    </dgm:pt>
    <dgm:pt modelId="{C031520F-B92F-4F0F-A9D4-24F961CAE789}" type="sibTrans" cxnId="{56E24B46-A8B5-48B3-8BA8-91C4A3D7C35D}">
      <dgm:prSet/>
      <dgm:spPr/>
      <dgm:t>
        <a:bodyPr/>
        <a:lstStyle/>
        <a:p>
          <a:endParaRPr lang="en-US"/>
        </a:p>
      </dgm:t>
    </dgm:pt>
    <dgm:pt modelId="{E3653F13-215F-411A-9CE1-65EFAFC3E63A}" type="pres">
      <dgm:prSet presAssocID="{EF6EE538-0F3D-43F2-B26A-B832EBE81344}" presName="CompostProcess" presStyleCnt="0">
        <dgm:presLayoutVars>
          <dgm:dir/>
          <dgm:resizeHandles val="exact"/>
        </dgm:presLayoutVars>
      </dgm:prSet>
      <dgm:spPr/>
    </dgm:pt>
    <dgm:pt modelId="{AB1C9A61-A9C4-4BC7-8FEA-AAC329433004}" type="pres">
      <dgm:prSet presAssocID="{EF6EE538-0F3D-43F2-B26A-B832EBE81344}" presName="arrow" presStyleLbl="bgShp" presStyleIdx="0" presStyleCnt="1" custLinFactNeighborX="-11833" custLinFactNeighborY="-2878"/>
      <dgm:spPr/>
    </dgm:pt>
    <dgm:pt modelId="{AE2660C4-4C1C-4A37-B790-CD4CEC0C2BC4}" type="pres">
      <dgm:prSet presAssocID="{EF6EE538-0F3D-43F2-B26A-B832EBE81344}" presName="linearProcess" presStyleCnt="0"/>
      <dgm:spPr/>
    </dgm:pt>
    <dgm:pt modelId="{5E7EBC9C-1763-46AA-8B91-14D73483E1A0}" type="pres">
      <dgm:prSet presAssocID="{D2D85F47-51E5-4983-AE3C-031D724AE8DD}" presName="textNode" presStyleLbl="node1" presStyleIdx="0" presStyleCnt="3">
        <dgm:presLayoutVars>
          <dgm:bulletEnabled val="1"/>
        </dgm:presLayoutVars>
      </dgm:prSet>
      <dgm:spPr/>
      <dgm:t>
        <a:bodyPr/>
        <a:lstStyle/>
        <a:p>
          <a:endParaRPr lang="en-US"/>
        </a:p>
      </dgm:t>
    </dgm:pt>
    <dgm:pt modelId="{2AD137C7-7AC4-4D72-B168-AEA130DE85F1}" type="pres">
      <dgm:prSet presAssocID="{94F579CF-B47C-46DC-AFD4-273569F4DEC9}" presName="sibTrans" presStyleCnt="0"/>
      <dgm:spPr/>
    </dgm:pt>
    <dgm:pt modelId="{E1E7E67E-B2F1-4A62-B3ED-FBB6ACD0E8DD}" type="pres">
      <dgm:prSet presAssocID="{1C79AB58-F60D-4251-B1CF-6507C8D02290}" presName="textNode" presStyleLbl="node1" presStyleIdx="1" presStyleCnt="3">
        <dgm:presLayoutVars>
          <dgm:bulletEnabled val="1"/>
        </dgm:presLayoutVars>
      </dgm:prSet>
      <dgm:spPr/>
      <dgm:t>
        <a:bodyPr/>
        <a:lstStyle/>
        <a:p>
          <a:endParaRPr lang="en-US"/>
        </a:p>
      </dgm:t>
    </dgm:pt>
    <dgm:pt modelId="{727ECF36-D656-465A-B218-3D0C05F8F3C6}" type="pres">
      <dgm:prSet presAssocID="{73E41C9F-0834-4DAE-9F7C-7190A30B3EF6}" presName="sibTrans" presStyleCnt="0"/>
      <dgm:spPr/>
    </dgm:pt>
    <dgm:pt modelId="{69AE1A8E-AF49-47D6-8B6D-B92F3B5966D7}" type="pres">
      <dgm:prSet presAssocID="{69AC7657-2303-4168-955D-6D21F1448D5F}" presName="textNode" presStyleLbl="node1" presStyleIdx="2" presStyleCnt="3">
        <dgm:presLayoutVars>
          <dgm:bulletEnabled val="1"/>
        </dgm:presLayoutVars>
      </dgm:prSet>
      <dgm:spPr/>
      <dgm:t>
        <a:bodyPr/>
        <a:lstStyle/>
        <a:p>
          <a:endParaRPr lang="en-US"/>
        </a:p>
      </dgm:t>
    </dgm:pt>
  </dgm:ptLst>
  <dgm:cxnLst>
    <dgm:cxn modelId="{D1E09150-C817-485B-8EF5-F26C15AA9A90}" type="presOf" srcId="{EF6EE538-0F3D-43F2-B26A-B832EBE81344}" destId="{E3653F13-215F-411A-9CE1-65EFAFC3E63A}" srcOrd="0" destOrd="0" presId="urn:microsoft.com/office/officeart/2005/8/layout/hProcess9"/>
    <dgm:cxn modelId="{56511139-2DD7-4A33-A8EF-0ED06B35397C}" srcId="{EF6EE538-0F3D-43F2-B26A-B832EBE81344}" destId="{1C79AB58-F60D-4251-B1CF-6507C8D02290}" srcOrd="1" destOrd="0" parTransId="{83B38C7C-809C-4C66-A599-46978C4A2CF1}" sibTransId="{73E41C9F-0834-4DAE-9F7C-7190A30B3EF6}"/>
    <dgm:cxn modelId="{46ADAF56-0213-4667-87F0-1363F172C722}" srcId="{EF6EE538-0F3D-43F2-B26A-B832EBE81344}" destId="{D2D85F47-51E5-4983-AE3C-031D724AE8DD}" srcOrd="0" destOrd="0" parTransId="{6B75E890-2ACD-4229-9B1D-1EFB9121324F}" sibTransId="{94F579CF-B47C-46DC-AFD4-273569F4DEC9}"/>
    <dgm:cxn modelId="{F5D5E333-A042-4580-9B91-A23A3EFEE4EE}" type="presOf" srcId="{1C79AB58-F60D-4251-B1CF-6507C8D02290}" destId="{E1E7E67E-B2F1-4A62-B3ED-FBB6ACD0E8DD}" srcOrd="0" destOrd="0" presId="urn:microsoft.com/office/officeart/2005/8/layout/hProcess9"/>
    <dgm:cxn modelId="{D8D3C730-1517-4C21-B444-33A71109A29C}" type="presOf" srcId="{69AC7657-2303-4168-955D-6D21F1448D5F}" destId="{69AE1A8E-AF49-47D6-8B6D-B92F3B5966D7}" srcOrd="0" destOrd="0" presId="urn:microsoft.com/office/officeart/2005/8/layout/hProcess9"/>
    <dgm:cxn modelId="{56E24B46-A8B5-48B3-8BA8-91C4A3D7C35D}" srcId="{EF6EE538-0F3D-43F2-B26A-B832EBE81344}" destId="{69AC7657-2303-4168-955D-6D21F1448D5F}" srcOrd="2" destOrd="0" parTransId="{6CB3AA8A-7860-487B-A3D8-5EA6BE6A92ED}" sibTransId="{C031520F-B92F-4F0F-A9D4-24F961CAE789}"/>
    <dgm:cxn modelId="{DCF0D721-F751-4206-A760-D8B9AE7AA019}" type="presOf" srcId="{D2D85F47-51E5-4983-AE3C-031D724AE8DD}" destId="{5E7EBC9C-1763-46AA-8B91-14D73483E1A0}" srcOrd="0" destOrd="0" presId="urn:microsoft.com/office/officeart/2005/8/layout/hProcess9"/>
    <dgm:cxn modelId="{6CF50E4D-DB36-4E17-ADF8-E9A133131E29}" type="presParOf" srcId="{E3653F13-215F-411A-9CE1-65EFAFC3E63A}" destId="{AB1C9A61-A9C4-4BC7-8FEA-AAC329433004}" srcOrd="0" destOrd="0" presId="urn:microsoft.com/office/officeart/2005/8/layout/hProcess9"/>
    <dgm:cxn modelId="{37F909B5-8A4E-4908-8C71-D9511574D51E}" type="presParOf" srcId="{E3653F13-215F-411A-9CE1-65EFAFC3E63A}" destId="{AE2660C4-4C1C-4A37-B790-CD4CEC0C2BC4}" srcOrd="1" destOrd="0" presId="urn:microsoft.com/office/officeart/2005/8/layout/hProcess9"/>
    <dgm:cxn modelId="{9CEF3705-31F1-4CDF-AF4E-FF80EFA01EA1}" type="presParOf" srcId="{AE2660C4-4C1C-4A37-B790-CD4CEC0C2BC4}" destId="{5E7EBC9C-1763-46AA-8B91-14D73483E1A0}" srcOrd="0" destOrd="0" presId="urn:microsoft.com/office/officeart/2005/8/layout/hProcess9"/>
    <dgm:cxn modelId="{AFD3BC48-73FD-449D-AEA1-3EE3359FFDD1}" type="presParOf" srcId="{AE2660C4-4C1C-4A37-B790-CD4CEC0C2BC4}" destId="{2AD137C7-7AC4-4D72-B168-AEA130DE85F1}" srcOrd="1" destOrd="0" presId="urn:microsoft.com/office/officeart/2005/8/layout/hProcess9"/>
    <dgm:cxn modelId="{32B134B5-4C0A-4448-BC09-623829528A72}" type="presParOf" srcId="{AE2660C4-4C1C-4A37-B790-CD4CEC0C2BC4}" destId="{E1E7E67E-B2F1-4A62-B3ED-FBB6ACD0E8DD}" srcOrd="2" destOrd="0" presId="urn:microsoft.com/office/officeart/2005/8/layout/hProcess9"/>
    <dgm:cxn modelId="{0248045E-0642-4BCB-A56F-638046134D3A}" type="presParOf" srcId="{AE2660C4-4C1C-4A37-B790-CD4CEC0C2BC4}" destId="{727ECF36-D656-465A-B218-3D0C05F8F3C6}" srcOrd="3" destOrd="0" presId="urn:microsoft.com/office/officeart/2005/8/layout/hProcess9"/>
    <dgm:cxn modelId="{06133023-7EBE-4F4D-BDBC-22CF8C7B74F6}" type="presParOf" srcId="{AE2660C4-4C1C-4A37-B790-CD4CEC0C2BC4}" destId="{69AE1A8E-AF49-47D6-8B6D-B92F3B5966D7}"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C9A61-A9C4-4BC7-8FEA-AAC329433004}">
      <dsp:nvSpPr>
        <dsp:cNvPr id="0" name=""/>
        <dsp:cNvSpPr/>
      </dsp:nvSpPr>
      <dsp:spPr>
        <a:xfrm>
          <a:off x="0" y="0"/>
          <a:ext cx="6703695" cy="421534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EBC9C-1763-46AA-8B91-14D73483E1A0}">
      <dsp:nvSpPr>
        <dsp:cNvPr id="0" name=""/>
        <dsp:cNvSpPr/>
      </dsp:nvSpPr>
      <dsp:spPr>
        <a:xfrm>
          <a:off x="8472" y="1264603"/>
          <a:ext cx="2538531" cy="16861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Patient Encounter</a:t>
          </a:r>
          <a:endParaRPr lang="en-US" sz="1700" b="1" kern="1200" dirty="0"/>
        </a:p>
      </dsp:txBody>
      <dsp:txXfrm>
        <a:off x="90782" y="1346913"/>
        <a:ext cx="2373911" cy="1521518"/>
      </dsp:txXfrm>
    </dsp:sp>
    <dsp:sp modelId="{E1E7E67E-B2F1-4A62-B3ED-FBB6ACD0E8DD}">
      <dsp:nvSpPr>
        <dsp:cNvPr id="0" name=""/>
        <dsp:cNvSpPr/>
      </dsp:nvSpPr>
      <dsp:spPr>
        <a:xfrm>
          <a:off x="2674084" y="1264603"/>
          <a:ext cx="2538531" cy="16861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Diagnose Learner</a:t>
          </a:r>
        </a:p>
        <a:p>
          <a:pPr lvl="0" algn="l" defTabSz="755650">
            <a:lnSpc>
              <a:spcPct val="90000"/>
            </a:lnSpc>
            <a:spcBef>
              <a:spcPct val="0"/>
            </a:spcBef>
            <a:spcAft>
              <a:spcPct val="35000"/>
            </a:spcAft>
          </a:pPr>
          <a:r>
            <a:rPr lang="en-US" sz="1700" kern="1200" dirty="0" smtClean="0"/>
            <a:t>1. Get commitment</a:t>
          </a:r>
        </a:p>
        <a:p>
          <a:pPr lvl="0" algn="l" defTabSz="755650">
            <a:lnSpc>
              <a:spcPct val="90000"/>
            </a:lnSpc>
            <a:spcBef>
              <a:spcPct val="0"/>
            </a:spcBef>
            <a:spcAft>
              <a:spcPct val="35000"/>
            </a:spcAft>
          </a:pPr>
          <a:r>
            <a:rPr lang="en-US" sz="1700" kern="1200" dirty="0" smtClean="0"/>
            <a:t>2. Probe for underlying reasoning</a:t>
          </a:r>
          <a:endParaRPr lang="en-US" sz="1700" kern="1200" dirty="0"/>
        </a:p>
      </dsp:txBody>
      <dsp:txXfrm>
        <a:off x="2756394" y="1346913"/>
        <a:ext cx="2373911" cy="1521518"/>
      </dsp:txXfrm>
    </dsp:sp>
    <dsp:sp modelId="{69AE1A8E-AF49-47D6-8B6D-B92F3B5966D7}">
      <dsp:nvSpPr>
        <dsp:cNvPr id="0" name=""/>
        <dsp:cNvSpPr/>
      </dsp:nvSpPr>
      <dsp:spPr>
        <a:xfrm>
          <a:off x="5339696" y="1264603"/>
          <a:ext cx="2538531" cy="16861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Teach</a:t>
          </a:r>
        </a:p>
        <a:p>
          <a:pPr lvl="0" algn="l" defTabSz="755650">
            <a:lnSpc>
              <a:spcPct val="90000"/>
            </a:lnSpc>
            <a:spcBef>
              <a:spcPct val="0"/>
            </a:spcBef>
            <a:spcAft>
              <a:spcPct val="35000"/>
            </a:spcAft>
          </a:pPr>
          <a:r>
            <a:rPr lang="en-US" sz="1700" kern="1200" dirty="0" smtClean="0"/>
            <a:t>3. Teach general rules</a:t>
          </a:r>
        </a:p>
        <a:p>
          <a:pPr lvl="0" algn="l" defTabSz="755650">
            <a:lnSpc>
              <a:spcPct val="90000"/>
            </a:lnSpc>
            <a:spcBef>
              <a:spcPct val="0"/>
            </a:spcBef>
            <a:spcAft>
              <a:spcPct val="35000"/>
            </a:spcAft>
          </a:pPr>
          <a:r>
            <a:rPr lang="en-US" sz="1700" kern="1200" dirty="0" smtClean="0"/>
            <a:t>4. Provide positive feedback</a:t>
          </a:r>
        </a:p>
        <a:p>
          <a:pPr lvl="0" algn="l" defTabSz="755650">
            <a:lnSpc>
              <a:spcPct val="90000"/>
            </a:lnSpc>
            <a:spcBef>
              <a:spcPct val="0"/>
            </a:spcBef>
            <a:spcAft>
              <a:spcPct val="35000"/>
            </a:spcAft>
          </a:pPr>
          <a:r>
            <a:rPr lang="en-US" sz="1700" kern="1200" dirty="0" smtClean="0"/>
            <a:t>5. Correct errors</a:t>
          </a:r>
          <a:endParaRPr lang="en-US" sz="1700" kern="1200" dirty="0"/>
        </a:p>
      </dsp:txBody>
      <dsp:txXfrm>
        <a:off x="5422006" y="1346913"/>
        <a:ext cx="2373911" cy="15215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D33A1-6D17-2C4C-B4C2-C83DB37352CC}" type="datetimeFigureOut">
              <a:rPr lang="en-US" smtClean="0">
                <a:latin typeface="Arial" charset="0"/>
              </a:rPr>
              <a:t>5/24/2019</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59171E-5108-1245-8B63-E8B205C9AF87}"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967542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fld id="{5B96CA4F-2197-CC40-B4FC-798A937A9DC6}" type="datetimeFigureOut">
              <a:rPr lang="en-US" smtClean="0"/>
              <a:pPr/>
              <a:t>5/24/2019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charset="0"/>
              </a:defRPr>
            </a:lvl1pPr>
          </a:lstStyle>
          <a:p>
            <a:fld id="{02322656-8894-1544-92AA-01B3CF5E6182}" type="slidenum">
              <a:rPr lang="en-US" smtClean="0"/>
              <a:pPr/>
              <a:t>‹#›</a:t>
            </a:fld>
            <a:endParaRPr lang="en-US" dirty="0"/>
          </a:p>
        </p:txBody>
      </p:sp>
    </p:spTree>
    <p:extLst>
      <p:ext uri="{BB962C8B-B14F-4D97-AF65-F5344CB8AC3E}">
        <p14:creationId xmlns:p14="http://schemas.microsoft.com/office/powerpoint/2010/main" val="70275049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charset="0"/>
        <a:ea typeface="+mn-ea"/>
        <a:cs typeface="+mn-cs"/>
      </a:defRPr>
    </a:lvl1pPr>
    <a:lvl2pPr marL="609585" algn="l" defTabSz="1219170" rtl="0" eaLnBrk="1" latinLnBrk="0" hangingPunct="1">
      <a:defRPr sz="1600" kern="1200">
        <a:solidFill>
          <a:schemeClr val="tx1"/>
        </a:solidFill>
        <a:latin typeface="Arial" charset="0"/>
        <a:ea typeface="+mn-ea"/>
        <a:cs typeface="+mn-cs"/>
      </a:defRPr>
    </a:lvl2pPr>
    <a:lvl3pPr marL="1219170" algn="l" defTabSz="1219170" rtl="0" eaLnBrk="1" latinLnBrk="0" hangingPunct="1">
      <a:defRPr sz="1600" kern="1200">
        <a:solidFill>
          <a:schemeClr val="tx1"/>
        </a:solidFill>
        <a:latin typeface="Arial" charset="0"/>
        <a:ea typeface="+mn-ea"/>
        <a:cs typeface="+mn-cs"/>
      </a:defRPr>
    </a:lvl3pPr>
    <a:lvl4pPr marL="1828754" algn="l" defTabSz="1219170" rtl="0" eaLnBrk="1" latinLnBrk="0" hangingPunct="1">
      <a:defRPr sz="1600" kern="1200">
        <a:solidFill>
          <a:schemeClr val="tx1"/>
        </a:solidFill>
        <a:latin typeface="Arial" charset="0"/>
        <a:ea typeface="+mn-ea"/>
        <a:cs typeface="+mn-cs"/>
      </a:defRPr>
    </a:lvl4pPr>
    <a:lvl5pPr marL="2438339" algn="l" defTabSz="1219170" rtl="0" eaLnBrk="1" latinLnBrk="0" hangingPunct="1">
      <a:defRPr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5766/mep_2374-8265.1061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a:t>
            </a:fld>
            <a:endParaRPr lang="en-US" dirty="0"/>
          </a:p>
        </p:txBody>
      </p:sp>
    </p:spTree>
    <p:extLst>
      <p:ext uri="{BB962C8B-B14F-4D97-AF65-F5344CB8AC3E}">
        <p14:creationId xmlns:p14="http://schemas.microsoft.com/office/powerpoint/2010/main" val="388936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13</a:t>
            </a:fld>
            <a:endParaRPr lang="en-US" dirty="0"/>
          </a:p>
        </p:txBody>
      </p:sp>
    </p:spTree>
    <p:extLst>
      <p:ext uri="{BB962C8B-B14F-4D97-AF65-F5344CB8AC3E}">
        <p14:creationId xmlns:p14="http://schemas.microsoft.com/office/powerpoint/2010/main" val="323563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t"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charset="0"/>
                <a:ea typeface="+mn-ea"/>
                <a:cs typeface="+mn-cs"/>
              </a:rPr>
              <a:t>Animated slide</a:t>
            </a:r>
            <a:r>
              <a:rPr lang="en-US" sz="1200" kern="1200" baseline="0" dirty="0" smtClean="0">
                <a:solidFill>
                  <a:schemeClr val="tx1"/>
                </a:solidFill>
                <a:effectLst/>
                <a:latin typeface="Arial" charset="0"/>
                <a:ea typeface="+mn-ea"/>
                <a:cs typeface="+mn-cs"/>
              </a:rPr>
              <a:t> – Pitfalls appear on click</a:t>
            </a:r>
            <a:endParaRPr lang="en-US" sz="1200" kern="1200" dirty="0" smtClean="0">
              <a:solidFill>
                <a:schemeClr val="tx1"/>
              </a:solidFill>
              <a:effectLst/>
              <a:latin typeface="Arial" charset="0"/>
              <a:ea typeface="+mn-ea"/>
              <a:cs typeface="+mn-cs"/>
            </a:endParaRPr>
          </a:p>
          <a:p>
            <a:pPr rtl="0" fontAlgn="t"/>
            <a:endParaRPr lang="en-US" sz="1200" kern="1200" dirty="0" smtClean="0">
              <a:solidFill>
                <a:schemeClr val="tx1"/>
              </a:solidFill>
              <a:effectLst/>
              <a:latin typeface="+mn-lt"/>
              <a:ea typeface="+mn-ea"/>
              <a:cs typeface="+mn-cs"/>
            </a:endParaRPr>
          </a:p>
          <a:p>
            <a:pPr rtl="0" fontAlgn="t"/>
            <a:r>
              <a:rPr lang="en-US" sz="1200" kern="1200" dirty="0" smtClean="0">
                <a:solidFill>
                  <a:schemeClr val="tx1"/>
                </a:solidFill>
                <a:effectLst/>
                <a:latin typeface="+mn-lt"/>
                <a:ea typeface="+mn-ea"/>
                <a:cs typeface="+mn-cs"/>
              </a:rPr>
              <a:t>Instead </a:t>
            </a:r>
            <a:r>
              <a:rPr lang="en-US" sz="1200" kern="1200" dirty="0">
                <a:solidFill>
                  <a:schemeClr val="tx1"/>
                </a:solidFill>
                <a:effectLst/>
                <a:latin typeface="+mn-lt"/>
                <a:ea typeface="+mn-ea"/>
                <a:cs typeface="+mn-cs"/>
              </a:rPr>
              <a:t>of "when was the patient's last period?", maybe starting with "is there anything specific that is critical to know prior to taking a woman of childbearing age </a:t>
            </a:r>
            <a:r>
              <a:rPr lang="en-US" sz="1200" kern="1200" dirty="0" smtClean="0">
                <a:solidFill>
                  <a:schemeClr val="tx1"/>
                </a:solidFill>
                <a:effectLst/>
                <a:latin typeface="+mn-lt"/>
                <a:ea typeface="+mn-ea"/>
                <a:cs typeface="+mn-cs"/>
              </a:rPr>
              <a:t>going into </a:t>
            </a:r>
            <a:r>
              <a:rPr lang="en-US" sz="1200" kern="1200" dirty="0">
                <a:solidFill>
                  <a:schemeClr val="tx1"/>
                </a:solidFill>
                <a:effectLst/>
                <a:latin typeface="+mn-lt"/>
                <a:ea typeface="+mn-ea"/>
                <a:cs typeface="+mn-cs"/>
              </a:rPr>
              <a:t>surgery?"  </a:t>
            </a:r>
            <a:endParaRPr lang="en-US" sz="1200" kern="1200" dirty="0" smtClean="0">
              <a:solidFill>
                <a:schemeClr val="tx1"/>
              </a:solidFill>
              <a:effectLst/>
              <a:latin typeface="+mn-lt"/>
              <a:ea typeface="+mn-ea"/>
              <a:cs typeface="+mn-cs"/>
            </a:endParaRPr>
          </a:p>
          <a:p>
            <a:pPr rtl="0" fontAlgn="t"/>
            <a:endParaRPr lang="en-US" sz="1200" kern="1200" dirty="0" smtClean="0">
              <a:solidFill>
                <a:schemeClr val="tx1"/>
              </a:solidFill>
              <a:effectLst/>
              <a:latin typeface="+mn-lt"/>
              <a:ea typeface="+mn-ea"/>
              <a:cs typeface="+mn-cs"/>
            </a:endParaRPr>
          </a:p>
          <a:p>
            <a:pPr rtl="0" fontAlgn="t"/>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idea is to move from lower level questions, treating the learner as your assistant, and to encourage him/her to think.  This also can give you a clue as to knowledge gaps and reasoning flaws.  </a:t>
            </a:r>
          </a:p>
          <a:p>
            <a:endParaRPr lang="en-US" dirty="0"/>
          </a:p>
        </p:txBody>
      </p:sp>
      <p:sp>
        <p:nvSpPr>
          <p:cNvPr id="4" name="Slide Number Placeholder 3"/>
          <p:cNvSpPr>
            <a:spLocks noGrp="1"/>
          </p:cNvSpPr>
          <p:nvPr>
            <p:ph type="sldNum" sz="quarter" idx="10"/>
          </p:nvPr>
        </p:nvSpPr>
        <p:spPr/>
        <p:txBody>
          <a:bodyPr/>
          <a:lstStyle/>
          <a:p>
            <a:fld id="{87410776-10C8-4A23-BA9C-8F4DA7B86176}" type="slidenum">
              <a:rPr lang="en-US" smtClean="0"/>
              <a:t>14</a:t>
            </a:fld>
            <a:endParaRPr lang="en-US"/>
          </a:p>
        </p:txBody>
      </p:sp>
    </p:spTree>
    <p:extLst>
      <p:ext uri="{BB962C8B-B14F-4D97-AF65-F5344CB8AC3E}">
        <p14:creationId xmlns:p14="http://schemas.microsoft.com/office/powerpoint/2010/main" val="216415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charset="0"/>
                <a:ea typeface="+mn-ea"/>
                <a:cs typeface="+mn-cs"/>
              </a:rPr>
              <a:t>Animated slide</a:t>
            </a:r>
            <a:r>
              <a:rPr lang="en-US" sz="1200" kern="1200" baseline="0" dirty="0" smtClean="0">
                <a:solidFill>
                  <a:schemeClr val="tx1"/>
                </a:solidFill>
                <a:effectLst/>
                <a:latin typeface="Arial" charset="0"/>
                <a:ea typeface="+mn-ea"/>
                <a:cs typeface="+mn-cs"/>
              </a:rPr>
              <a:t> – Pitfalls appear on click</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Arial" charset="0"/>
              <a:ea typeface="+mn-ea"/>
              <a:cs typeface="+mn-cs"/>
            </a:endParaRPr>
          </a:p>
          <a:p>
            <a:r>
              <a:rPr lang="en-US" sz="1200" kern="1200" dirty="0" err="1" smtClean="0">
                <a:solidFill>
                  <a:schemeClr val="tx1"/>
                </a:solidFill>
                <a:effectLst/>
                <a:latin typeface="+mn-lt"/>
                <a:ea typeface="+mn-ea"/>
                <a:cs typeface="+mn-cs"/>
              </a:rPr>
              <a:t>Precepting</a:t>
            </a:r>
            <a:r>
              <a:rPr lang="en-US" sz="1200" kern="1200" dirty="0" smtClean="0">
                <a:solidFill>
                  <a:schemeClr val="tx1"/>
                </a:solidFill>
                <a:effectLst/>
                <a:latin typeface="+mn-lt"/>
                <a:ea typeface="+mn-ea"/>
                <a:cs typeface="+mn-cs"/>
              </a:rPr>
              <a:t> is </a:t>
            </a:r>
            <a:r>
              <a:rPr lang="en-US" sz="1200" kern="1200" dirty="0">
                <a:solidFill>
                  <a:schemeClr val="tx1"/>
                </a:solidFill>
                <a:effectLst/>
                <a:latin typeface="+mn-lt"/>
                <a:ea typeface="+mn-ea"/>
                <a:cs typeface="+mn-cs"/>
              </a:rPr>
              <a:t>about timely </a:t>
            </a:r>
            <a:r>
              <a:rPr lang="en-US" sz="1200" kern="1200" dirty="0" smtClean="0">
                <a:solidFill>
                  <a:schemeClr val="tx1"/>
                </a:solidFill>
                <a:effectLst/>
                <a:latin typeface="+mn-lt"/>
                <a:ea typeface="+mn-ea"/>
                <a:cs typeface="+mn-cs"/>
              </a:rPr>
              <a:t>teaching.</a:t>
            </a:r>
            <a:r>
              <a:rPr lang="en-US" sz="1200" kern="1200" dirty="0">
                <a:solidFill>
                  <a:schemeClr val="tx1"/>
                </a:solidFill>
                <a:effectLst/>
                <a:latin typeface="+mn-lt"/>
                <a:ea typeface="+mn-ea"/>
                <a:cs typeface="+mn-cs"/>
              </a:rPr>
              <a:t>  Learners have difficulty remembering all of the information that you give in a "mini lecture."  </a:t>
            </a:r>
            <a:r>
              <a:rPr lang="en-US" sz="1200" kern="1200" dirty="0" smtClean="0">
                <a:solidFill>
                  <a:schemeClr val="tx1"/>
                </a:solidFill>
                <a:effectLst/>
                <a:latin typeface="+mn-lt"/>
                <a:ea typeface="+mn-ea"/>
                <a:cs typeface="+mn-cs"/>
              </a:rPr>
              <a:t>Giving </a:t>
            </a:r>
            <a:r>
              <a:rPr lang="en-US" sz="1200" kern="1200" dirty="0">
                <a:solidFill>
                  <a:schemeClr val="tx1"/>
                </a:solidFill>
                <a:effectLst/>
                <a:latin typeface="+mn-lt"/>
                <a:ea typeface="+mn-ea"/>
                <a:cs typeface="+mn-cs"/>
              </a:rPr>
              <a:t>1-2 pearls is more timely </a:t>
            </a:r>
            <a:r>
              <a:rPr lang="en-US" sz="1200" kern="1200" dirty="0" smtClean="0">
                <a:solidFill>
                  <a:schemeClr val="tx1"/>
                </a:solidFill>
                <a:effectLst/>
                <a:latin typeface="+mn-lt"/>
                <a:ea typeface="+mn-ea"/>
                <a:cs typeface="+mn-cs"/>
              </a:rPr>
              <a:t>and less information delivered increases the chances</a:t>
            </a:r>
            <a:r>
              <a:rPr lang="en-US" sz="1200" kern="1200" baseline="0" dirty="0" smtClean="0">
                <a:solidFill>
                  <a:schemeClr val="tx1"/>
                </a:solidFill>
                <a:effectLst/>
                <a:latin typeface="+mn-lt"/>
                <a:ea typeface="+mn-ea"/>
                <a:cs typeface="+mn-cs"/>
              </a:rPr>
              <a:t> of learner retention.</a:t>
            </a:r>
            <a:endParaRPr lang="en-US" dirty="0"/>
          </a:p>
        </p:txBody>
      </p:sp>
      <p:sp>
        <p:nvSpPr>
          <p:cNvPr id="4" name="Slide Number Placeholder 3"/>
          <p:cNvSpPr>
            <a:spLocks noGrp="1"/>
          </p:cNvSpPr>
          <p:nvPr>
            <p:ph type="sldNum" sz="quarter" idx="10"/>
          </p:nvPr>
        </p:nvSpPr>
        <p:spPr/>
        <p:txBody>
          <a:bodyPr/>
          <a:lstStyle/>
          <a:p>
            <a:fld id="{87410776-10C8-4A23-BA9C-8F4DA7B86176}" type="slidenum">
              <a:rPr lang="en-US" smtClean="0"/>
              <a:t>16</a:t>
            </a:fld>
            <a:endParaRPr lang="en-US"/>
          </a:p>
        </p:txBody>
      </p:sp>
    </p:spTree>
    <p:extLst>
      <p:ext uri="{BB962C8B-B14F-4D97-AF65-F5344CB8AC3E}">
        <p14:creationId xmlns:p14="http://schemas.microsoft.com/office/powerpoint/2010/main" val="3941653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ＭＳ Ｐゴシック" pitchFamily="-112" charset="-128"/>
                <a:cs typeface="ＭＳ Ｐゴシック" pitchFamily="-112" charset="-128"/>
              </a:rPr>
              <a:t>Consider</a:t>
            </a:r>
            <a:r>
              <a:rPr lang="en-US" sz="1200" kern="1200" baseline="0" dirty="0" smtClean="0">
                <a:solidFill>
                  <a:schemeClr val="tx1"/>
                </a:solidFill>
                <a:latin typeface="Arial" charset="0"/>
                <a:ea typeface="ＭＳ Ｐゴシック" pitchFamily="-112" charset="-128"/>
                <a:cs typeface="ＭＳ Ｐゴシック" pitchFamily="-112" charset="-128"/>
              </a:rPr>
              <a:t> s</a:t>
            </a:r>
            <a:r>
              <a:rPr lang="en-US" sz="1200" kern="1200" dirty="0" smtClean="0">
                <a:solidFill>
                  <a:schemeClr val="tx1"/>
                </a:solidFill>
                <a:latin typeface="Arial" charset="0"/>
                <a:ea typeface="ＭＳ Ｐゴシック" pitchFamily="-112" charset="-128"/>
                <a:cs typeface="ＭＳ Ｐゴシック" pitchFamily="-112" charset="-128"/>
              </a:rPr>
              <a:t>haring “Ask-Tell- Ask Model” for giving effective feedback</a:t>
            </a:r>
          </a:p>
          <a:p>
            <a:r>
              <a:rPr lang="en-US" sz="1200" kern="1200" dirty="0" smtClean="0">
                <a:solidFill>
                  <a:schemeClr val="tx1"/>
                </a:solidFill>
                <a:latin typeface="Arial" charset="0"/>
                <a:ea typeface="ＭＳ Ｐゴシック" pitchFamily="-112" charset="-128"/>
                <a:cs typeface="ＭＳ Ｐゴシック" pitchFamily="-112" charset="-128"/>
              </a:rPr>
              <a:t> </a:t>
            </a:r>
          </a:p>
          <a:p>
            <a:r>
              <a:rPr lang="en-US" sz="1200" b="1" kern="1200" dirty="0" smtClean="0">
                <a:solidFill>
                  <a:schemeClr val="tx1"/>
                </a:solidFill>
                <a:latin typeface="Arial" charset="0"/>
                <a:ea typeface="ＭＳ Ｐゴシック" pitchFamily="-112" charset="-128"/>
                <a:cs typeface="ＭＳ Ｐゴシック" pitchFamily="-112" charset="-128"/>
              </a:rPr>
              <a:t>Ask</a:t>
            </a:r>
            <a:r>
              <a:rPr lang="en-US" sz="1200" kern="1200" dirty="0" smtClean="0">
                <a:solidFill>
                  <a:schemeClr val="tx1"/>
                </a:solidFill>
                <a:latin typeface="Arial" charset="0"/>
                <a:ea typeface="ＭＳ Ｐゴシック" pitchFamily="-112" charset="-128"/>
                <a:cs typeface="ＭＳ Ｐゴシック" pitchFamily="-112" charset="-128"/>
              </a:rPr>
              <a:t>: learner to assess own performance first</a:t>
            </a:r>
          </a:p>
          <a:p>
            <a:r>
              <a:rPr lang="en-US" sz="1200" b="1" kern="1200" dirty="0" smtClean="0">
                <a:solidFill>
                  <a:schemeClr val="tx1"/>
                </a:solidFill>
                <a:latin typeface="Arial" charset="0"/>
                <a:ea typeface="ＭＳ Ｐゴシック" pitchFamily="-112" charset="-128"/>
                <a:cs typeface="ＭＳ Ｐゴシック" pitchFamily="-112" charset="-128"/>
              </a:rPr>
              <a:t>Tell</a:t>
            </a:r>
            <a:r>
              <a:rPr lang="en-US" sz="1200" kern="1200" dirty="0" smtClean="0">
                <a:solidFill>
                  <a:schemeClr val="tx1"/>
                </a:solidFill>
                <a:latin typeface="Arial" charset="0"/>
                <a:ea typeface="ＭＳ Ｐゴシック" pitchFamily="-112" charset="-128"/>
                <a:cs typeface="ＭＳ Ｐゴシック" pitchFamily="-112" charset="-128"/>
              </a:rPr>
              <a:t>: what you observed: diagnosis and explanation using </a:t>
            </a:r>
            <a:r>
              <a:rPr lang="en-US" sz="1200" u="sng" kern="1200" dirty="0" smtClean="0">
                <a:solidFill>
                  <a:schemeClr val="tx1"/>
                </a:solidFill>
                <a:latin typeface="Arial" charset="0"/>
                <a:ea typeface="ＭＳ Ｐゴシック" pitchFamily="-112" charset="-128"/>
                <a:cs typeface="ＭＳ Ｐゴシック" pitchFamily="-112" charset="-128"/>
              </a:rPr>
              <a:t>specific</a:t>
            </a:r>
            <a:r>
              <a:rPr lang="en-US" sz="1200" kern="1200" dirty="0" smtClean="0">
                <a:solidFill>
                  <a:schemeClr val="tx1"/>
                </a:solidFill>
                <a:latin typeface="Arial" charset="0"/>
                <a:ea typeface="ＭＳ Ｐゴシック" pitchFamily="-112" charset="-128"/>
                <a:cs typeface="ＭＳ Ｐゴシック" pitchFamily="-112" charset="-128"/>
              </a:rPr>
              <a:t> observed behaviors</a:t>
            </a:r>
          </a:p>
          <a:p>
            <a:r>
              <a:rPr lang="en-US" sz="1200" b="1" kern="1200" dirty="0" smtClean="0">
                <a:solidFill>
                  <a:schemeClr val="tx1"/>
                </a:solidFill>
                <a:latin typeface="Arial" charset="0"/>
                <a:ea typeface="ＭＳ Ｐゴシック" pitchFamily="-112" charset="-128"/>
                <a:cs typeface="ＭＳ Ｐゴシック" pitchFamily="-112" charset="-128"/>
              </a:rPr>
              <a:t>Ask:</a:t>
            </a:r>
            <a:r>
              <a:rPr lang="en-US" sz="1200" kern="1200" dirty="0" smtClean="0">
                <a:solidFill>
                  <a:schemeClr val="tx1"/>
                </a:solidFill>
                <a:latin typeface="Arial" charset="0"/>
                <a:ea typeface="ＭＳ Ｐゴシック" pitchFamily="-112" charset="-128"/>
                <a:cs typeface="ＭＳ Ｐゴシック" pitchFamily="-112" charset="-128"/>
              </a:rPr>
              <a:t> about recipients understanding and strategies for improvement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last 2 components of the </a:t>
            </a:r>
            <a:r>
              <a:rPr lang="en-US" sz="1200" kern="1200" dirty="0" err="1">
                <a:solidFill>
                  <a:schemeClr val="tx1"/>
                </a:solidFill>
                <a:effectLst/>
                <a:latin typeface="+mn-lt"/>
                <a:ea typeface="+mn-ea"/>
                <a:cs typeface="+mn-cs"/>
              </a:rPr>
              <a:t>microskills</a:t>
            </a:r>
            <a:r>
              <a:rPr lang="en-US" sz="1200" kern="1200" dirty="0">
                <a:solidFill>
                  <a:schemeClr val="tx1"/>
                </a:solidFill>
                <a:effectLst/>
                <a:latin typeface="+mn-lt"/>
                <a:ea typeface="+mn-ea"/>
                <a:cs typeface="+mn-cs"/>
              </a:rPr>
              <a:t> are components of feedback delivery, this is often not done in a public </a:t>
            </a:r>
            <a:r>
              <a:rPr lang="en-US" sz="1200" kern="1200" dirty="0" smtClean="0">
                <a:solidFill>
                  <a:schemeClr val="tx1"/>
                </a:solidFill>
                <a:effectLst/>
                <a:latin typeface="+mn-lt"/>
                <a:ea typeface="+mn-ea"/>
                <a:cs typeface="+mn-cs"/>
              </a:rPr>
              <a:t>setting</a:t>
            </a:r>
          </a:p>
          <a:p>
            <a:r>
              <a:rPr lang="en-US" sz="1200" kern="1200" dirty="0" smtClean="0">
                <a:solidFill>
                  <a:schemeClr val="tx1"/>
                </a:solidFill>
                <a:effectLst/>
                <a:latin typeface="+mn-lt"/>
                <a:ea typeface="+mn-ea"/>
                <a:cs typeface="+mn-cs"/>
              </a:rPr>
              <a:t>Rephrase </a:t>
            </a:r>
            <a:r>
              <a:rPr lang="en-US" sz="1200" kern="1200" dirty="0">
                <a:solidFill>
                  <a:schemeClr val="tx1"/>
                </a:solidFill>
                <a:effectLst/>
                <a:latin typeface="+mn-lt"/>
                <a:ea typeface="+mn-ea"/>
                <a:cs typeface="+mn-cs"/>
              </a:rPr>
              <a:t>the last bullet, </a:t>
            </a:r>
            <a:r>
              <a:rPr lang="en-US" sz="1200" kern="1200" dirty="0" smtClean="0">
                <a:solidFill>
                  <a:schemeClr val="tx1"/>
                </a:solidFill>
                <a:effectLst/>
                <a:latin typeface="+mn-lt"/>
                <a:ea typeface="+mn-ea"/>
                <a:cs typeface="+mn-cs"/>
              </a:rPr>
              <a:t>“that </a:t>
            </a:r>
            <a:r>
              <a:rPr lang="en-US" sz="1200" kern="1200" dirty="0">
                <a:solidFill>
                  <a:schemeClr val="tx1"/>
                </a:solidFill>
                <a:effectLst/>
                <a:latin typeface="+mn-lt"/>
                <a:ea typeface="+mn-ea"/>
                <a:cs typeface="+mn-cs"/>
              </a:rPr>
              <a:t>was a good </a:t>
            </a:r>
            <a:r>
              <a:rPr lang="en-US" sz="1200" kern="1200" dirty="0" smtClean="0">
                <a:solidFill>
                  <a:schemeClr val="tx1"/>
                </a:solidFill>
                <a:effectLst/>
                <a:latin typeface="+mn-lt"/>
                <a:ea typeface="+mn-ea"/>
                <a:cs typeface="+mn-cs"/>
              </a:rPr>
              <a:t>presentation”.......”</a:t>
            </a:r>
            <a:r>
              <a:rPr lang="en-US" sz="1200" kern="1200" dirty="0">
                <a:solidFill>
                  <a:schemeClr val="tx1"/>
                </a:solidFill>
                <a:effectLst/>
                <a:latin typeface="+mn-lt"/>
                <a:ea typeface="+mn-ea"/>
                <a:cs typeface="+mn-cs"/>
              </a:rPr>
              <a:t>you clearly chose the most pertinent positives and negatives to present instead of giving all of the info which makes it easier to understand where you are going with your presentation."  </a:t>
            </a:r>
            <a:endParaRPr lang="en-US" dirty="0"/>
          </a:p>
        </p:txBody>
      </p:sp>
      <p:sp>
        <p:nvSpPr>
          <p:cNvPr id="4" name="Slide Number Placeholder 3"/>
          <p:cNvSpPr>
            <a:spLocks noGrp="1"/>
          </p:cNvSpPr>
          <p:nvPr>
            <p:ph type="sldNum" sz="quarter" idx="10"/>
          </p:nvPr>
        </p:nvSpPr>
        <p:spPr/>
        <p:txBody>
          <a:bodyPr/>
          <a:lstStyle/>
          <a:p>
            <a:fld id="{87410776-10C8-4A23-BA9C-8F4DA7B86176}" type="slidenum">
              <a:rPr lang="en-US" smtClean="0"/>
              <a:t>17</a:t>
            </a:fld>
            <a:endParaRPr lang="en-US"/>
          </a:p>
        </p:txBody>
      </p:sp>
    </p:spTree>
    <p:extLst>
      <p:ext uri="{BB962C8B-B14F-4D97-AF65-F5344CB8AC3E}">
        <p14:creationId xmlns:p14="http://schemas.microsoft.com/office/powerpoint/2010/main" val="4293079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Arial" charset="0"/>
                <a:ea typeface="+mn-ea"/>
                <a:cs typeface="+mn-cs"/>
              </a:rPr>
              <a:t>Animated slide</a:t>
            </a:r>
            <a:r>
              <a:rPr lang="en-US" sz="1600" kern="1200" baseline="0" dirty="0" smtClean="0">
                <a:solidFill>
                  <a:schemeClr val="tx1"/>
                </a:solidFill>
                <a:effectLst/>
                <a:latin typeface="Arial" charset="0"/>
                <a:ea typeface="+mn-ea"/>
                <a:cs typeface="+mn-cs"/>
              </a:rPr>
              <a:t> – Pitfalls appear on click</a:t>
            </a:r>
            <a:endParaRPr lang="en-US" sz="16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18</a:t>
            </a:fld>
            <a:endParaRPr lang="en-US" dirty="0"/>
          </a:p>
        </p:txBody>
      </p:sp>
    </p:spTree>
    <p:extLst>
      <p:ext uri="{BB962C8B-B14F-4D97-AF65-F5344CB8AC3E}">
        <p14:creationId xmlns:p14="http://schemas.microsoft.com/office/powerpoint/2010/main" val="368198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example of the five-</a:t>
            </a:r>
            <a:r>
              <a:rPr lang="en-US" dirty="0" err="1" smtClean="0"/>
              <a:t>microskills</a:t>
            </a:r>
            <a:r>
              <a:rPr lang="en-US" dirty="0" smtClean="0"/>
              <a:t> done well</a:t>
            </a:r>
          </a:p>
          <a:p>
            <a:endParaRPr lang="en-US" dirty="0" smtClean="0"/>
          </a:p>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600" b="0" i="0" u="none" strike="noStrike" cap="none" normalizeH="0" baseline="0" dirty="0" smtClean="0">
                <a:ln>
                  <a:noFill/>
                </a:ln>
                <a:solidFill>
                  <a:srgbClr val="292929"/>
                </a:solidFill>
                <a:effectLst/>
                <a:latin typeface="Helvetica" panose="020B0604020202020204" pitchFamily="34" charset="0"/>
                <a:ea typeface="Calibri" panose="020F0502020204030204" pitchFamily="34" charset="0"/>
                <a:cs typeface="Times New Roman" panose="02020603050405020304" pitchFamily="18" charset="0"/>
              </a:rPr>
              <a:t>Cohen DA, </a:t>
            </a:r>
            <a:r>
              <a:rPr kumimoji="0" lang="en-US" altLang="en-US" sz="1600" b="0" i="0" u="none" strike="noStrike" cap="none" normalizeH="0" baseline="0" dirty="0" err="1" smtClean="0">
                <a:ln>
                  <a:noFill/>
                </a:ln>
                <a:solidFill>
                  <a:srgbClr val="292929"/>
                </a:solidFill>
                <a:effectLst/>
                <a:latin typeface="Helvetica" panose="020B0604020202020204" pitchFamily="34" charset="0"/>
                <a:ea typeface="Calibri" panose="020F0502020204030204" pitchFamily="34" charset="0"/>
                <a:cs typeface="Times New Roman" panose="02020603050405020304" pitchFamily="18" charset="0"/>
              </a:rPr>
              <a:t>Truglio</a:t>
            </a:r>
            <a:r>
              <a:rPr kumimoji="0" lang="en-US" altLang="en-US" sz="1600" b="0" i="0" u="none" strike="noStrike" cap="none" normalizeH="0" baseline="0" dirty="0" smtClean="0">
                <a:ln>
                  <a:noFill/>
                </a:ln>
                <a:solidFill>
                  <a:srgbClr val="292929"/>
                </a:solidFill>
                <a:effectLst/>
                <a:latin typeface="Helvetica" panose="020B0604020202020204" pitchFamily="34" charset="0"/>
                <a:ea typeface="Calibri" panose="020F0502020204030204" pitchFamily="34" charset="0"/>
                <a:cs typeface="Times New Roman" panose="02020603050405020304" pitchFamily="18" charset="0"/>
              </a:rPr>
              <a:t> J. Fitting it all in: an interactive workshop for clinician-educators to improve medical education in the ambulatory setting.</a:t>
            </a:r>
          </a:p>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600" b="0" i="0" u="none" strike="noStrike" cap="none" normalizeH="0" baseline="0" dirty="0" smtClean="0">
                <a:ln>
                  <a:noFill/>
                </a:ln>
                <a:solidFill>
                  <a:srgbClr val="292929"/>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000" b="0" i="1" u="none" strike="noStrike" cap="none" normalizeH="0" baseline="0" dirty="0" err="1" smtClean="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MedEdPORTAL</a:t>
            </a: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2017;13:10611. </a:t>
            </a:r>
            <a:r>
              <a:rPr kumimoji="0" lang="en-US" altLang="en-US" sz="1600" b="0" i="0" u="sng" strike="noStrike" cap="none" normalizeH="0" baseline="0" dirty="0" smtClean="0">
                <a:ln>
                  <a:noFill/>
                </a:ln>
                <a:solidFill>
                  <a:srgbClr val="3D8995"/>
                </a:solidFill>
                <a:effectLst/>
                <a:latin typeface="Helvetica" panose="020B0604020202020204" pitchFamily="34" charset="0"/>
                <a:ea typeface="Calibri" panose="020F0502020204030204" pitchFamily="34" charset="0"/>
                <a:cs typeface="Times New Roman" panose="02020603050405020304" pitchFamily="18" charset="0"/>
                <a:hlinkClick r:id="rId3"/>
              </a:rPr>
              <a:t>https://doi.org/10.15766/mep_2374-8265.10611</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02322656-8894-1544-92AA-01B3CF5E6182}" type="slidenum">
              <a:rPr lang="en-US" smtClean="0"/>
              <a:pPr/>
              <a:t>20</a:t>
            </a:fld>
            <a:endParaRPr lang="en-US" dirty="0"/>
          </a:p>
        </p:txBody>
      </p:sp>
    </p:spTree>
    <p:extLst>
      <p:ext uri="{BB962C8B-B14F-4D97-AF65-F5344CB8AC3E}">
        <p14:creationId xmlns:p14="http://schemas.microsoft.com/office/powerpoint/2010/main" val="4234255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112" charset="-128"/>
                <a:cs typeface="ＭＳ Ｐゴシック" pitchFamily="-112" charset="-128"/>
              </a:rPr>
              <a:t>One way in which to remember the steps of the Five </a:t>
            </a:r>
            <a:r>
              <a:rPr lang="en-US" sz="1200" kern="1200" dirty="0" err="1" smtClean="0">
                <a:solidFill>
                  <a:schemeClr val="tx1"/>
                </a:solidFill>
                <a:latin typeface="+mn-lt"/>
                <a:ea typeface="ＭＳ Ｐゴシック" pitchFamily="-112" charset="-128"/>
                <a:cs typeface="ＭＳ Ｐゴシック" pitchFamily="-112" charset="-128"/>
              </a:rPr>
              <a:t>Microskills</a:t>
            </a:r>
            <a:endParaRPr lang="en-US" sz="1200" kern="1200" dirty="0" smtClean="0">
              <a:solidFill>
                <a:schemeClr val="tx1"/>
              </a:solidFill>
              <a:latin typeface="+mn-lt"/>
              <a:ea typeface="ＭＳ Ｐゴシック" pitchFamily="-112" charset="-128"/>
              <a:cs typeface="ＭＳ Ｐゴシック" pitchFamily="-112" charset="-128"/>
            </a:endParaRPr>
          </a:p>
          <a:p>
            <a:endParaRPr lang="en-US" sz="1200" kern="1200" dirty="0" smtClean="0">
              <a:solidFill>
                <a:schemeClr val="tx1"/>
              </a:solidFill>
              <a:latin typeface="+mn-lt"/>
              <a:ea typeface="ＭＳ Ｐゴシック" pitchFamily="-112" charset="-128"/>
            </a:endParaRPr>
          </a:p>
          <a:p>
            <a:r>
              <a:rPr lang="en-US" sz="1200" kern="1200" dirty="0" smtClean="0">
                <a:solidFill>
                  <a:schemeClr val="tx1"/>
                </a:solidFill>
                <a:latin typeface="+mn-lt"/>
                <a:ea typeface="ＭＳ Ｐゴシック" pitchFamily="-112" charset="-128"/>
              </a:rPr>
              <a:t>This strategy</a:t>
            </a:r>
            <a:r>
              <a:rPr lang="en-US" sz="1200" kern="1200" baseline="0" dirty="0" smtClean="0">
                <a:solidFill>
                  <a:schemeClr val="tx1"/>
                </a:solidFill>
                <a:latin typeface="+mn-lt"/>
                <a:ea typeface="ＭＳ Ｐゴシック" pitchFamily="-112" charset="-128"/>
              </a:rPr>
              <a:t> </a:t>
            </a:r>
            <a:r>
              <a:rPr lang="en-US" sz="1200" kern="1200" dirty="0" smtClean="0">
                <a:solidFill>
                  <a:schemeClr val="tx1"/>
                </a:solidFill>
                <a:latin typeface="+mn-lt"/>
                <a:ea typeface="ＭＳ Ｐゴシック" pitchFamily="-112" charset="-128"/>
              </a:rPr>
              <a:t>adds learner assessment at the beginning and learner self-reflection at the</a:t>
            </a:r>
            <a:r>
              <a:rPr lang="en-US" sz="1200" kern="1200" baseline="0" dirty="0" smtClean="0">
                <a:solidFill>
                  <a:schemeClr val="tx1"/>
                </a:solidFill>
                <a:latin typeface="+mn-lt"/>
                <a:ea typeface="ＭＳ Ｐゴシック" pitchFamily="-112" charset="-128"/>
              </a:rPr>
              <a:t> end</a:t>
            </a:r>
            <a:endParaRPr lang="en-US" dirty="0"/>
          </a:p>
        </p:txBody>
      </p:sp>
      <p:sp>
        <p:nvSpPr>
          <p:cNvPr id="4" name="Slide Number Placeholder 3"/>
          <p:cNvSpPr>
            <a:spLocks noGrp="1"/>
          </p:cNvSpPr>
          <p:nvPr>
            <p:ph type="sldNum" sz="quarter" idx="10"/>
          </p:nvPr>
        </p:nvSpPr>
        <p:spPr/>
        <p:txBody>
          <a:bodyPr/>
          <a:lstStyle/>
          <a:p>
            <a:fld id="{0E96ED41-A59B-402A-8BB9-F8388E94671D}" type="slidenum">
              <a:rPr lang="en-US" smtClean="0"/>
              <a:pPr/>
              <a:t>21</a:t>
            </a:fld>
            <a:endParaRPr lang="en-US"/>
          </a:p>
        </p:txBody>
      </p:sp>
    </p:spTree>
    <p:extLst>
      <p:ext uri="{BB962C8B-B14F-4D97-AF65-F5344CB8AC3E}">
        <p14:creationId xmlns:p14="http://schemas.microsoft.com/office/powerpoint/2010/main" val="1702873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you can have residents break into groups to role-play and practice using the </a:t>
            </a:r>
            <a:r>
              <a:rPr lang="en-US" dirty="0" err="1" smtClean="0"/>
              <a:t>microskills</a:t>
            </a:r>
            <a:r>
              <a:rPr lang="en-US" baseline="0" dirty="0" smtClean="0"/>
              <a:t> – depending on time allotted for the session, you could have residents work in pairs with 2 role play scenarios and have the residents alternate as teacher/student.  Or, you could have residents work in teams of three with a student/teacher/observer and do as many scenarios as time allows, rotating roles each time.</a:t>
            </a:r>
          </a:p>
          <a:p>
            <a:endParaRPr lang="en-US" dirty="0" smtClean="0"/>
          </a:p>
          <a:p>
            <a:r>
              <a:rPr lang="en-US" dirty="0" smtClean="0"/>
              <a:t>Ther</a:t>
            </a:r>
            <a:r>
              <a:rPr lang="en-US" baseline="0" dirty="0" smtClean="0"/>
              <a:t>e are role-play scenarios available on the </a:t>
            </a:r>
            <a:r>
              <a:rPr lang="en-US" baseline="0" dirty="0" err="1" smtClean="0"/>
              <a:t>REds</a:t>
            </a:r>
            <a:r>
              <a:rPr lang="en-US" baseline="0" dirty="0" smtClean="0"/>
              <a:t> website</a:t>
            </a:r>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22</a:t>
            </a:fld>
            <a:endParaRPr lang="en-US" dirty="0"/>
          </a:p>
        </p:txBody>
      </p:sp>
    </p:spTree>
    <p:extLst>
      <p:ext uri="{BB962C8B-B14F-4D97-AF65-F5344CB8AC3E}">
        <p14:creationId xmlns:p14="http://schemas.microsoft.com/office/powerpoint/2010/main" val="3595168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23</a:t>
            </a:fld>
            <a:endParaRPr lang="en-US" dirty="0"/>
          </a:p>
        </p:txBody>
      </p:sp>
    </p:spTree>
    <p:extLst>
      <p:ext uri="{BB962C8B-B14F-4D97-AF65-F5344CB8AC3E}">
        <p14:creationId xmlns:p14="http://schemas.microsoft.com/office/powerpoint/2010/main" val="275559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4</a:t>
            </a:fld>
            <a:endParaRPr lang="en-US" dirty="0"/>
          </a:p>
        </p:txBody>
      </p:sp>
    </p:spTree>
    <p:extLst>
      <p:ext uri="{BB962C8B-B14F-4D97-AF65-F5344CB8AC3E}">
        <p14:creationId xmlns:p14="http://schemas.microsoft.com/office/powerpoint/2010/main" val="282061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a:ln/>
        </p:spPr>
      </p:sp>
      <p:sp>
        <p:nvSpPr>
          <p:cNvPr id="61443" name="Rectangle 3"/>
          <p:cNvSpPr>
            <a:spLocks noGrp="1"/>
          </p:cNvSpPr>
          <p:nvPr>
            <p:ph type="body" idx="1"/>
          </p:nvPr>
        </p:nvSpPr>
        <p:spPr>
          <a:noFill/>
          <a:ln/>
        </p:spPr>
        <p:txBody>
          <a:bodyPr>
            <a:normAutofit/>
          </a:bodyPr>
          <a:lstStyle/>
          <a:p>
            <a:r>
              <a:rPr lang="en-US" sz="1200" kern="1200" dirty="0" smtClean="0">
                <a:solidFill>
                  <a:schemeClr val="tx1"/>
                </a:solidFill>
                <a:latin typeface="+mn-lt"/>
                <a:ea typeface="ＭＳ Ｐゴシック" pitchFamily="-112" charset="-128"/>
                <a:cs typeface="ＭＳ Ｐゴシック" pitchFamily="-112" charset="-128"/>
              </a:rPr>
              <a:t>Residents tend to teach the most in the clerkships.</a:t>
            </a:r>
          </a:p>
          <a:p>
            <a:r>
              <a:rPr lang="en-US" sz="1200" kern="1200" dirty="0" smtClean="0">
                <a:solidFill>
                  <a:schemeClr val="tx1"/>
                </a:solidFill>
                <a:latin typeface="+mn-lt"/>
                <a:ea typeface="ＭＳ Ｐゴシック" pitchFamily="-112" charset="-128"/>
                <a:cs typeface="ＭＳ Ｐゴシック" pitchFamily="-112" charset="-128"/>
              </a:rPr>
              <a:t> </a:t>
            </a:r>
          </a:p>
          <a:p>
            <a:r>
              <a:rPr lang="en-US" sz="1200" kern="1200" dirty="0" smtClean="0">
                <a:solidFill>
                  <a:schemeClr val="tx1"/>
                </a:solidFill>
                <a:latin typeface="+mn-lt"/>
                <a:ea typeface="ＭＳ Ｐゴシック" pitchFamily="-112" charset="-128"/>
                <a:cs typeface="ＭＳ Ｐゴシック" pitchFamily="-112" charset="-128"/>
              </a:rPr>
              <a:t>Quick show of hands: “How many of you have had formal training in teaching/education?” Acknowledge that most do not have any formal background in teaching/education and yet, they do teach.</a:t>
            </a:r>
          </a:p>
          <a:p>
            <a:r>
              <a:rPr lang="en-US" sz="1200" kern="1200" dirty="0" smtClean="0">
                <a:solidFill>
                  <a:schemeClr val="tx1"/>
                </a:solidFill>
                <a:latin typeface="+mn-lt"/>
                <a:ea typeface="ＭＳ Ｐゴシック" pitchFamily="-112" charset="-128"/>
                <a:cs typeface="ＭＳ Ｐゴシック" pitchFamily="-112" charset="-128"/>
              </a:rPr>
              <a:t> </a:t>
            </a:r>
          </a:p>
          <a:p>
            <a:r>
              <a:rPr lang="en-US" sz="1200" kern="1200" dirty="0" smtClean="0">
                <a:solidFill>
                  <a:schemeClr val="tx1"/>
                </a:solidFill>
                <a:latin typeface="+mn-lt"/>
                <a:ea typeface="ＭＳ Ｐゴシック" pitchFamily="-112" charset="-128"/>
                <a:cs typeface="ＭＳ Ｐゴシック" pitchFamily="-112" charset="-128"/>
              </a:rPr>
              <a:t>Residents make a major contribution to student education:</a:t>
            </a:r>
          </a:p>
          <a:p>
            <a:pPr lvl="0"/>
            <a:r>
              <a:rPr lang="en-US" sz="1200" kern="1200" dirty="0" smtClean="0">
                <a:solidFill>
                  <a:schemeClr val="tx1"/>
                </a:solidFill>
                <a:latin typeface="+mn-lt"/>
                <a:ea typeface="ＭＳ Ｐゴシック" pitchFamily="-112" charset="-128"/>
                <a:cs typeface="ＭＳ Ｐゴシック" pitchFamily="-112" charset="-128"/>
              </a:rPr>
              <a:t>More contact – often assigned one-to-one</a:t>
            </a:r>
          </a:p>
          <a:p>
            <a:pPr lvl="0"/>
            <a:r>
              <a:rPr lang="en-US" sz="1200" kern="1200" dirty="0" smtClean="0">
                <a:solidFill>
                  <a:schemeClr val="tx1"/>
                </a:solidFill>
                <a:latin typeface="+mn-lt"/>
                <a:ea typeface="ＭＳ Ｐゴシック" pitchFamily="-112" charset="-128"/>
                <a:cs typeface="ＭＳ Ｐゴシック" pitchFamily="-112" charset="-128"/>
              </a:rPr>
              <a:t>Better position to evaluate</a:t>
            </a:r>
          </a:p>
          <a:p>
            <a:pPr lvl="0"/>
            <a:r>
              <a:rPr lang="en-US" sz="1200" kern="1200" dirty="0" smtClean="0">
                <a:solidFill>
                  <a:schemeClr val="tx1"/>
                </a:solidFill>
                <a:latin typeface="+mn-lt"/>
                <a:ea typeface="ＭＳ Ｐゴシック" pitchFamily="-112" charset="-128"/>
                <a:cs typeface="ＭＳ Ｐゴシック" pitchFamily="-112" charset="-128"/>
              </a:rPr>
              <a:t>More approachable – less power differential</a:t>
            </a:r>
          </a:p>
        </p:txBody>
      </p:sp>
    </p:spTree>
    <p:extLst>
      <p:ext uri="{BB962C8B-B14F-4D97-AF65-F5344CB8AC3E}">
        <p14:creationId xmlns:p14="http://schemas.microsoft.com/office/powerpoint/2010/main" val="156213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p:spPr>
        <p:txBody>
          <a:bodyPr>
            <a:normAutofit/>
          </a:bodyPr>
          <a:lstStyle/>
          <a:p>
            <a:r>
              <a:rPr lang="en-US" sz="1200" kern="1200" dirty="0" smtClean="0">
                <a:solidFill>
                  <a:schemeClr val="tx1"/>
                </a:solidFill>
                <a:latin typeface="+mn-lt"/>
                <a:ea typeface="ＭＳ Ｐゴシック" pitchFamily="-112" charset="-128"/>
                <a:cs typeface="ＭＳ Ｐゴシック" pitchFamily="-112" charset="-128"/>
              </a:rPr>
              <a:t>This is an animated slide. </a:t>
            </a:r>
          </a:p>
          <a:p>
            <a:r>
              <a:rPr lang="en-US" sz="1200" kern="1200" dirty="0" smtClean="0">
                <a:solidFill>
                  <a:schemeClr val="tx1"/>
                </a:solidFill>
                <a:latin typeface="+mn-lt"/>
                <a:ea typeface="ＭＳ Ｐゴシック" pitchFamily="-112" charset="-128"/>
                <a:cs typeface="ＭＳ Ｐゴシック" pitchFamily="-112" charset="-128"/>
              </a:rPr>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112" charset="-128"/>
                <a:cs typeface="ＭＳ Ｐゴシック" pitchFamily="-112" charset="-128"/>
              </a:rPr>
              <a:t>Once you review the characteristics of the effective clinical instructor with participants, click “next”. “&amp; Learners” will appear.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pitchFamily="-112" charset="-128"/>
                <a:cs typeface="ＭＳ Ｐゴシック" pitchFamily="-112" charset="-128"/>
              </a:rPr>
              <a:t>The characteristics are the same for both groups. </a:t>
            </a:r>
          </a:p>
        </p:txBody>
      </p:sp>
    </p:spTree>
    <p:extLst>
      <p:ext uri="{BB962C8B-B14F-4D97-AF65-F5344CB8AC3E}">
        <p14:creationId xmlns:p14="http://schemas.microsoft.com/office/powerpoint/2010/main" val="208770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ln>
        </p:spPr>
        <p:txBody>
          <a:bodyPr>
            <a:normAutofit/>
          </a:bodyPr>
          <a:lstStyle/>
          <a:p>
            <a:r>
              <a:rPr lang="en-US" sz="1200" kern="1200" dirty="0" smtClean="0">
                <a:solidFill>
                  <a:schemeClr val="tx1"/>
                </a:solidFill>
                <a:latin typeface="+mn-lt"/>
                <a:ea typeface="ＭＳ Ｐゴシック" pitchFamily="-112" charset="-128"/>
                <a:cs typeface="ＭＳ Ｐゴシック" pitchFamily="-112" charset="-128"/>
              </a:rPr>
              <a:t>This is an animated slide. </a:t>
            </a:r>
          </a:p>
          <a:p>
            <a:r>
              <a:rPr lang="en-US" sz="1200" kern="1200" dirty="0" smtClean="0">
                <a:solidFill>
                  <a:schemeClr val="tx1"/>
                </a:solidFill>
                <a:latin typeface="+mn-lt"/>
                <a:ea typeface="ＭＳ Ｐゴシック" pitchFamily="-112" charset="-128"/>
                <a:cs typeface="ＭＳ Ｐゴシック" pitchFamily="-112" charset="-128"/>
              </a:rPr>
              <a:t> </a:t>
            </a:r>
          </a:p>
          <a:p>
            <a:r>
              <a:rPr lang="en-US" sz="1200" kern="1200" dirty="0" smtClean="0">
                <a:solidFill>
                  <a:schemeClr val="tx1"/>
                </a:solidFill>
                <a:latin typeface="+mn-lt"/>
                <a:ea typeface="ＭＳ Ｐゴシック" pitchFamily="-112" charset="-128"/>
                <a:cs typeface="ＭＳ Ｐゴシック" pitchFamily="-112" charset="-128"/>
              </a:rPr>
              <a:t>In previous workshops, </a:t>
            </a:r>
            <a:r>
              <a:rPr lang="en-US" sz="1200" b="1" kern="1200" dirty="0" smtClean="0">
                <a:solidFill>
                  <a:schemeClr val="tx1"/>
                </a:solidFill>
                <a:latin typeface="+mn-lt"/>
                <a:ea typeface="ＭＳ Ｐゴシック" pitchFamily="-112" charset="-128"/>
                <a:cs typeface="ＭＳ Ｐゴシック" pitchFamily="-112" charset="-128"/>
              </a:rPr>
              <a:t>time </a:t>
            </a:r>
            <a:r>
              <a:rPr lang="en-US" sz="1200" kern="1200" dirty="0" smtClean="0">
                <a:solidFill>
                  <a:schemeClr val="tx1"/>
                </a:solidFill>
                <a:latin typeface="+mn-lt"/>
                <a:ea typeface="ＭＳ Ｐゴシック" pitchFamily="-112" charset="-128"/>
                <a:cs typeface="ＭＳ Ｐゴシック" pitchFamily="-112" charset="-128"/>
              </a:rPr>
              <a:t>has always been the #1 challenge. You can also ask about additional challenges to teaching in the clinical setting. </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67771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p:spPr>
        <p:txBody>
          <a:bodyPr>
            <a:normAutofit/>
          </a:bodyPr>
          <a:lstStyle/>
          <a:p>
            <a:pPr eaLnBrk="1" hangingPunct="1"/>
            <a:endParaRPr lang="en-US" baseline="0" dirty="0" smtClean="0">
              <a:latin typeface="Arial" pitchFamily="34" charset="0"/>
              <a:ea typeface="ＭＳ Ｐゴシック" pitchFamily="34" charset="-128"/>
            </a:endParaRPr>
          </a:p>
          <a:p>
            <a:pPr eaLnBrk="1" hangingPunct="1"/>
            <a:r>
              <a:rPr lang="en-US" baseline="0" dirty="0" smtClean="0">
                <a:latin typeface="Arial" pitchFamily="34" charset="0"/>
                <a:ea typeface="ＭＳ Ｐゴシック" pitchFamily="34" charset="-128"/>
              </a:rPr>
              <a:t>Why use this framework? Go through bullet points</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4105047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LEGO</a:t>
            </a:r>
            <a:r>
              <a:rPr lang="en-US" baseline="0" dirty="0" smtClean="0"/>
              <a:t> Surgery: One Minute Preceptor</a:t>
            </a:r>
          </a:p>
          <a:p>
            <a:r>
              <a:rPr lang="en-US" dirty="0" smtClean="0"/>
              <a:t>https://www.youtube.com/watch?v=k1owPOJ1e1k</a:t>
            </a:r>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10</a:t>
            </a:fld>
            <a:endParaRPr lang="en-US" dirty="0"/>
          </a:p>
        </p:txBody>
      </p:sp>
    </p:spTree>
    <p:extLst>
      <p:ext uri="{BB962C8B-B14F-4D97-AF65-F5344CB8AC3E}">
        <p14:creationId xmlns:p14="http://schemas.microsoft.com/office/powerpoint/2010/main" val="1712485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22656-8894-1544-92AA-01B3CF5E6182}" type="slidenum">
              <a:rPr lang="en-US" smtClean="0"/>
              <a:pPr/>
              <a:t>11</a:t>
            </a:fld>
            <a:endParaRPr lang="en-US" dirty="0"/>
          </a:p>
        </p:txBody>
      </p:sp>
    </p:spTree>
    <p:extLst>
      <p:ext uri="{BB962C8B-B14F-4D97-AF65-F5344CB8AC3E}">
        <p14:creationId xmlns:p14="http://schemas.microsoft.com/office/powerpoint/2010/main" val="1866369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Animated slide</a:t>
            </a:r>
            <a:r>
              <a:rPr lang="en-US" sz="1200" kern="1200" baseline="0" dirty="0" smtClean="0">
                <a:solidFill>
                  <a:schemeClr val="tx1"/>
                </a:solidFill>
                <a:effectLst/>
                <a:latin typeface="+mn-lt"/>
                <a:ea typeface="+mn-ea"/>
                <a:cs typeface="+mn-cs"/>
              </a:rPr>
              <a:t> – Pitfalls appear on click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a:t>
            </a:r>
            <a:r>
              <a:rPr lang="en-US" sz="1200" kern="1200" dirty="0">
                <a:solidFill>
                  <a:schemeClr val="tx1"/>
                </a:solidFill>
                <a:effectLst/>
                <a:latin typeface="+mn-lt"/>
                <a:ea typeface="+mn-ea"/>
                <a:cs typeface="+mn-cs"/>
              </a:rPr>
              <a:t>may need to be explicit about the concept "not to collect basic data."  </a:t>
            </a:r>
            <a:r>
              <a:rPr lang="en-US" sz="1200" kern="1200" dirty="0" smtClean="0">
                <a:solidFill>
                  <a:schemeClr val="tx1"/>
                </a:solidFill>
                <a:effectLst/>
                <a:latin typeface="+mn-lt"/>
                <a:ea typeface="+mn-ea"/>
                <a:cs typeface="+mn-cs"/>
              </a:rPr>
              <a:t>There </a:t>
            </a:r>
            <a:r>
              <a:rPr lang="en-US" sz="1200" kern="1200" dirty="0">
                <a:solidFill>
                  <a:schemeClr val="tx1"/>
                </a:solidFill>
                <a:effectLst/>
                <a:latin typeface="+mn-lt"/>
                <a:ea typeface="+mn-ea"/>
                <a:cs typeface="+mn-cs"/>
              </a:rPr>
              <a:t>will be times you just have to ask "does the patient smoke," but most of the time you can get around it asking </a:t>
            </a:r>
            <a:r>
              <a:rPr lang="en-US" sz="1200" kern="1200" dirty="0" smtClean="0">
                <a:solidFill>
                  <a:schemeClr val="tx1"/>
                </a:solidFill>
                <a:effectLst/>
                <a:latin typeface="+mn-lt"/>
                <a:ea typeface="+mn-ea"/>
                <a:cs typeface="+mn-cs"/>
              </a:rPr>
              <a:t>more thought</a:t>
            </a:r>
            <a:r>
              <a:rPr lang="en-US" sz="1200" kern="1200" baseline="0" dirty="0" smtClean="0">
                <a:solidFill>
                  <a:schemeClr val="tx1"/>
                </a:solidFill>
                <a:effectLst/>
                <a:latin typeface="+mn-lt"/>
                <a:ea typeface="+mn-ea"/>
                <a:cs typeface="+mn-cs"/>
              </a:rPr>
              <a:t> provoking </a:t>
            </a:r>
            <a:r>
              <a:rPr lang="en-US" sz="1200" kern="1200" dirty="0" smtClean="0">
                <a:solidFill>
                  <a:schemeClr val="tx1"/>
                </a:solidFill>
                <a:effectLst/>
                <a:latin typeface="+mn-lt"/>
                <a:ea typeface="+mn-ea"/>
                <a:cs typeface="+mn-cs"/>
              </a:rPr>
              <a:t>questions</a:t>
            </a:r>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Why</a:t>
            </a:r>
            <a:r>
              <a:rPr lang="en-US" sz="1200" kern="1200" baseline="0" dirty="0" smtClean="0">
                <a:solidFill>
                  <a:schemeClr val="tx1"/>
                </a:solidFill>
                <a:effectLst/>
                <a:latin typeface="+mn-lt"/>
                <a:ea typeface="+mn-ea"/>
                <a:cs typeface="+mn-cs"/>
              </a:rPr>
              <a:t> are learners afraid to make a commitment? (Can pose question to group)</a:t>
            </a:r>
          </a:p>
          <a:p>
            <a:endParaRPr lang="en-US" sz="1200" kern="1200" baseline="0" dirty="0" smtClean="0">
              <a:solidFill>
                <a:schemeClr val="tx1"/>
              </a:solidFill>
              <a:effectLst/>
              <a:latin typeface="+mn-lt"/>
              <a:ea typeface="+mn-ea"/>
              <a:cs typeface="+mn-cs"/>
            </a:endParaRPr>
          </a:p>
          <a:p>
            <a:r>
              <a:rPr lang="en-US" dirty="0" smtClean="0">
                <a:ea typeface="ＭＳ Ｐゴシック" pitchFamily="34" charset="-128"/>
              </a:rPr>
              <a:t>Difficulty in making a commitment may be due to:</a:t>
            </a:r>
          </a:p>
          <a:p>
            <a:pPr marL="1311275" lvl="1" indent="-457200" eaLnBrk="1" hangingPunct="1">
              <a:lnSpc>
                <a:spcPct val="90000"/>
              </a:lnSpc>
              <a:buFont typeface="+mj-lt"/>
              <a:buAutoNum type="alphaLcPeriod"/>
            </a:pPr>
            <a:r>
              <a:rPr lang="en-US" dirty="0" smtClean="0">
                <a:ea typeface="ＭＳ Ｐゴシック" pitchFamily="34" charset="-128"/>
              </a:rPr>
              <a:t>Fear of being wrong</a:t>
            </a:r>
          </a:p>
          <a:p>
            <a:pPr marL="1311275" lvl="1" indent="-457200" eaLnBrk="1" hangingPunct="1">
              <a:lnSpc>
                <a:spcPct val="90000"/>
              </a:lnSpc>
              <a:buFont typeface="+mj-lt"/>
              <a:buAutoNum type="alphaLcPeriod"/>
            </a:pPr>
            <a:r>
              <a:rPr lang="en-US" dirty="0" smtClean="0">
                <a:ea typeface="ＭＳ Ｐゴシック" pitchFamily="34" charset="-128"/>
              </a:rPr>
              <a:t>Incomplete or contradictory data</a:t>
            </a:r>
          </a:p>
          <a:p>
            <a:pPr marL="1311275" lvl="1" indent="-457200" eaLnBrk="1" hangingPunct="1">
              <a:lnSpc>
                <a:spcPct val="90000"/>
              </a:lnSpc>
              <a:buFont typeface="+mj-lt"/>
              <a:buAutoNum type="alphaLcPeriod"/>
            </a:pPr>
            <a:r>
              <a:rPr lang="en-US" dirty="0" smtClean="0">
                <a:ea typeface="ＭＳ Ｐゴシック" pitchFamily="34" charset="-128"/>
              </a:rPr>
              <a:t>Knowledge gaps</a:t>
            </a:r>
          </a:p>
          <a:p>
            <a:pPr marL="1311275" lvl="1" indent="-457200" eaLnBrk="1" hangingPunct="1">
              <a:lnSpc>
                <a:spcPct val="90000"/>
              </a:lnSpc>
              <a:buFont typeface="+mj-lt"/>
              <a:buAutoNum type="alphaLcPeriod"/>
            </a:pPr>
            <a:r>
              <a:rPr lang="en-US" dirty="0" smtClean="0">
                <a:ea typeface="ＭＳ Ｐゴシック" pitchFamily="34" charset="-128"/>
              </a:rPr>
              <a:t>Passive learning style</a:t>
            </a:r>
          </a:p>
          <a:p>
            <a:pPr marL="1311275" lvl="1" indent="-457200" eaLnBrk="1" hangingPunct="1">
              <a:lnSpc>
                <a:spcPct val="90000"/>
              </a:lnSpc>
              <a:buFont typeface="+mj-lt"/>
              <a:buAutoNum type="alphaLcPeriod"/>
            </a:pPr>
            <a:r>
              <a:rPr lang="en-US" dirty="0" smtClean="0">
                <a:ea typeface="ＭＳ Ｐゴシック" pitchFamily="34" charset="-128"/>
              </a:rPr>
              <a:t>Fear of teacher</a:t>
            </a:r>
          </a:p>
          <a:p>
            <a:pPr marL="1768475" lvl="2" indent="-457200" eaLnBrk="1" hangingPunct="1">
              <a:lnSpc>
                <a:spcPct val="90000"/>
              </a:lnSpc>
              <a:buFont typeface="+mj-lt"/>
              <a:buAutoNum type="alphaLcPeriod"/>
            </a:pPr>
            <a:r>
              <a:rPr lang="en-US" dirty="0" smtClean="0">
                <a:ea typeface="ＭＳ Ｐゴシック" pitchFamily="34" charset="-128"/>
              </a:rPr>
              <a:t>PTSD </a:t>
            </a:r>
          </a:p>
          <a:p>
            <a:endParaRPr lang="en-US" dirty="0" smtClean="0"/>
          </a:p>
          <a:p>
            <a:r>
              <a:rPr lang="en-US" sz="1200" kern="1200" dirty="0" smtClean="0">
                <a:solidFill>
                  <a:schemeClr val="tx1"/>
                </a:solidFill>
                <a:latin typeface="Arial" charset="0"/>
                <a:ea typeface="ＭＳ Ｐゴシック" pitchFamily="-112" charset="-128"/>
                <a:cs typeface="ＭＳ Ｐゴシック" pitchFamily="-112" charset="-128"/>
              </a:rPr>
              <a:t>Then, as a teacher, think of your own reasons for having difficulty in making a commitment and share. </a:t>
            </a:r>
          </a:p>
          <a:p>
            <a:r>
              <a:rPr lang="en-US" sz="1200" kern="1200" dirty="0" smtClean="0">
                <a:solidFill>
                  <a:schemeClr val="tx1"/>
                </a:solidFill>
                <a:latin typeface="Arial" charset="0"/>
                <a:ea typeface="ＭＳ Ｐゴシック" pitchFamily="-112" charset="-128"/>
                <a:cs typeface="ＭＳ Ｐゴシック" pitchFamily="-112" charset="-128"/>
              </a:rPr>
              <a:t> </a:t>
            </a:r>
          </a:p>
          <a:p>
            <a:r>
              <a:rPr lang="en-US" sz="1200" kern="1200" dirty="0" smtClean="0">
                <a:solidFill>
                  <a:schemeClr val="tx1"/>
                </a:solidFill>
                <a:latin typeface="Arial" charset="0"/>
                <a:ea typeface="ＭＳ Ｐゴシック" pitchFamily="-112" charset="-128"/>
                <a:cs typeface="ＭＳ Ｐゴシック" pitchFamily="-112" charset="-128"/>
              </a:rPr>
              <a:t>Difficulty in making a commitment may be due to:</a:t>
            </a:r>
          </a:p>
          <a:p>
            <a:pPr lvl="0"/>
            <a:r>
              <a:rPr lang="en-US" sz="1200" kern="1200" dirty="0" smtClean="0">
                <a:solidFill>
                  <a:schemeClr val="tx1"/>
                </a:solidFill>
                <a:latin typeface="Arial" charset="0"/>
                <a:ea typeface="ＭＳ Ｐゴシック" pitchFamily="-112" charset="-128"/>
                <a:cs typeface="ＭＳ Ｐゴシック" pitchFamily="-112" charset="-128"/>
              </a:rPr>
              <a:t>Fear of silence</a:t>
            </a:r>
          </a:p>
          <a:p>
            <a:pPr lvl="1"/>
            <a:r>
              <a:rPr lang="en-US" sz="1200" i="1" kern="1200" dirty="0" smtClean="0">
                <a:solidFill>
                  <a:schemeClr val="tx1"/>
                </a:solidFill>
                <a:latin typeface="Arial" charset="0"/>
                <a:ea typeface="ＭＳ Ｐゴシック" pitchFamily="-112" charset="-128"/>
                <a:cs typeface="+mn-cs"/>
              </a:rPr>
              <a:t>Cognitive processing takes 6 seconds</a:t>
            </a:r>
            <a:endParaRPr lang="en-US" sz="1200" kern="1200" dirty="0" smtClean="0">
              <a:solidFill>
                <a:schemeClr val="tx1"/>
              </a:solidFill>
              <a:latin typeface="Arial" charset="0"/>
              <a:ea typeface="ＭＳ Ｐゴシック" pitchFamily="-112" charset="-128"/>
              <a:cs typeface="+mn-cs"/>
            </a:endParaRPr>
          </a:p>
          <a:p>
            <a:pPr lvl="1"/>
            <a:r>
              <a:rPr lang="en-US" sz="1200" i="1" kern="1200" dirty="0" smtClean="0">
                <a:solidFill>
                  <a:schemeClr val="tx1"/>
                </a:solidFill>
                <a:latin typeface="Arial" charset="0"/>
                <a:ea typeface="ＭＳ Ｐゴシック" pitchFamily="-112" charset="-128"/>
                <a:cs typeface="+mn-cs"/>
              </a:rPr>
              <a:t>Teacher jumps in and fills the gap</a:t>
            </a:r>
            <a:endParaRPr lang="en-US" sz="1200" kern="1200" dirty="0" smtClean="0">
              <a:solidFill>
                <a:schemeClr val="tx1"/>
              </a:solidFill>
              <a:latin typeface="Arial" charset="0"/>
              <a:ea typeface="ＭＳ Ｐゴシック" pitchFamily="-112" charset="-128"/>
              <a:cs typeface="+mn-cs"/>
            </a:endParaRPr>
          </a:p>
          <a:p>
            <a:pPr lvl="0"/>
            <a:r>
              <a:rPr lang="en-US" sz="1200" kern="1200" dirty="0" smtClean="0">
                <a:solidFill>
                  <a:schemeClr val="tx1"/>
                </a:solidFill>
                <a:latin typeface="Arial" charset="0"/>
                <a:ea typeface="ＭＳ Ｐゴシック" pitchFamily="-112" charset="-128"/>
                <a:cs typeface="ＭＳ Ｐゴシック" pitchFamily="-112" charset="-128"/>
              </a:rPr>
              <a:t>Fear of being wrong</a:t>
            </a:r>
          </a:p>
          <a:p>
            <a:pPr lvl="0"/>
            <a:r>
              <a:rPr lang="en-US" sz="1200" kern="1200" dirty="0" smtClean="0">
                <a:solidFill>
                  <a:schemeClr val="tx1"/>
                </a:solidFill>
                <a:latin typeface="Arial" charset="0"/>
                <a:ea typeface="ＭＳ Ｐゴシック" pitchFamily="-112" charset="-128"/>
                <a:cs typeface="ＭＳ Ｐゴシック" pitchFamily="-112" charset="-128"/>
              </a:rPr>
              <a:t>Knowledge gaps</a:t>
            </a:r>
          </a:p>
          <a:p>
            <a:pPr lvl="0"/>
            <a:r>
              <a:rPr lang="en-US" sz="1200" kern="1200" dirty="0" smtClean="0">
                <a:solidFill>
                  <a:schemeClr val="tx1"/>
                </a:solidFill>
                <a:latin typeface="Arial" charset="0"/>
                <a:ea typeface="ＭＳ Ｐゴシック" pitchFamily="-112" charset="-128"/>
                <a:cs typeface="ＭＳ Ｐゴシック" pitchFamily="-112" charset="-128"/>
              </a:rPr>
              <a:t>Fear of being too demanding</a:t>
            </a:r>
          </a:p>
          <a:p>
            <a:pPr lvl="1"/>
            <a:r>
              <a:rPr lang="en-US" sz="1200" i="1" kern="1200" dirty="0" smtClean="0">
                <a:solidFill>
                  <a:schemeClr val="tx1"/>
                </a:solidFill>
                <a:latin typeface="Arial" charset="0"/>
                <a:ea typeface="ＭＳ Ｐゴシック" pitchFamily="-112" charset="-128"/>
                <a:cs typeface="+mn-cs"/>
              </a:rPr>
              <a:t>Fear of not being liked</a:t>
            </a:r>
            <a:endParaRPr lang="en-US" sz="1200" kern="1200" dirty="0" smtClean="0">
              <a:solidFill>
                <a:schemeClr val="tx1"/>
              </a:solidFill>
              <a:latin typeface="Arial" charset="0"/>
              <a:ea typeface="ＭＳ Ｐゴシック" pitchFamily="-112" charset="-128"/>
              <a:cs typeface="+mn-cs"/>
            </a:endParaRPr>
          </a:p>
          <a:p>
            <a:pPr lvl="0"/>
            <a:r>
              <a:rPr lang="en-US" sz="1200" kern="1200" dirty="0" smtClean="0">
                <a:solidFill>
                  <a:schemeClr val="tx1"/>
                </a:solidFill>
                <a:latin typeface="Arial" charset="0"/>
                <a:ea typeface="ＭＳ Ｐゴシック" pitchFamily="-112" charset="-128"/>
                <a:cs typeface="ＭＳ Ｐゴシック" pitchFamily="-112" charset="-128"/>
              </a:rPr>
              <a:t>Fear of falling behind in patient care</a:t>
            </a:r>
            <a:endParaRPr lang="en-US" dirty="0"/>
          </a:p>
        </p:txBody>
      </p:sp>
      <p:sp>
        <p:nvSpPr>
          <p:cNvPr id="4" name="Slide Number Placeholder 3"/>
          <p:cNvSpPr>
            <a:spLocks noGrp="1"/>
          </p:cNvSpPr>
          <p:nvPr>
            <p:ph type="sldNum" sz="quarter" idx="10"/>
          </p:nvPr>
        </p:nvSpPr>
        <p:spPr/>
        <p:txBody>
          <a:bodyPr/>
          <a:lstStyle/>
          <a:p>
            <a:fld id="{87410776-10C8-4A23-BA9C-8F4DA7B86176}" type="slidenum">
              <a:rPr lang="en-US" smtClean="0"/>
              <a:t>12</a:t>
            </a:fld>
            <a:endParaRPr lang="en-US"/>
          </a:p>
        </p:txBody>
      </p:sp>
    </p:spTree>
    <p:extLst>
      <p:ext uri="{BB962C8B-B14F-4D97-AF65-F5344CB8AC3E}">
        <p14:creationId xmlns:p14="http://schemas.microsoft.com/office/powerpoint/2010/main" val="368177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857"/>
            <a:ext cx="9144000" cy="6858000"/>
          </a:xfrm>
          <a:prstGeom prst="rect">
            <a:avLst/>
          </a:prstGeom>
        </p:spPr>
      </p:pic>
      <p:sp>
        <p:nvSpPr>
          <p:cNvPr id="10" name="Text Placeholder 5"/>
          <p:cNvSpPr>
            <a:spLocks noGrp="1"/>
          </p:cNvSpPr>
          <p:nvPr>
            <p:ph type="body" sz="quarter" idx="10" hasCustomPrompt="1"/>
          </p:nvPr>
        </p:nvSpPr>
        <p:spPr>
          <a:xfrm>
            <a:off x="493776" y="3968497"/>
            <a:ext cx="4978908" cy="1650381"/>
          </a:xfrm>
          <a:prstGeom prst="rect">
            <a:avLst/>
          </a:prstGeom>
        </p:spPr>
        <p:txBody>
          <a:bodyPr lIns="0">
            <a:normAutofit/>
          </a:bodyPr>
          <a:lstStyle>
            <a:lvl1pPr marL="0" indent="0">
              <a:buNone/>
              <a:defRPr sz="2100" b="0" i="0">
                <a:solidFill>
                  <a:schemeClr val="bg1"/>
                </a:solidFill>
                <a:latin typeface="Georgia" charset="0"/>
                <a:ea typeface="Georgia" charset="0"/>
                <a:cs typeface="Georgia" charset="0"/>
              </a:defRPr>
            </a:lvl1pPr>
          </a:lstStyle>
          <a:p>
            <a:pPr lvl="0"/>
            <a:r>
              <a:rPr lang="en-US" dirty="0" smtClean="0"/>
              <a:t>Sub-topic</a:t>
            </a:r>
          </a:p>
        </p:txBody>
      </p:sp>
      <p:sp>
        <p:nvSpPr>
          <p:cNvPr id="14" name="Title 1"/>
          <p:cNvSpPr>
            <a:spLocks noGrp="1"/>
          </p:cNvSpPr>
          <p:nvPr>
            <p:ph type="ctrTitle" hasCustomPrompt="1"/>
          </p:nvPr>
        </p:nvSpPr>
        <p:spPr>
          <a:xfrm>
            <a:off x="493776" y="1490472"/>
            <a:ext cx="4978908" cy="2386584"/>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smtClean="0"/>
              <a:t>Presentation</a:t>
            </a:r>
            <a:br>
              <a:rPr lang="en-US" dirty="0" smtClean="0"/>
            </a:br>
            <a:r>
              <a:rPr lang="en-US" dirty="0" smtClean="0"/>
              <a:t>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918" y="5366672"/>
            <a:ext cx="6810538" cy="972934"/>
          </a:xfrm>
          <a:prstGeom prst="rect">
            <a:avLst/>
          </a:prstGeom>
        </p:spPr>
      </p:pic>
    </p:spTree>
    <p:extLst>
      <p:ext uri="{BB962C8B-B14F-4D97-AF65-F5344CB8AC3E}">
        <p14:creationId xmlns:p14="http://schemas.microsoft.com/office/powerpoint/2010/main" val="5058798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313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 name="Title 1"/>
          <p:cNvSpPr>
            <a:spLocks noGrp="1"/>
          </p:cNvSpPr>
          <p:nvPr>
            <p:ph type="ctrTitle" hasCustomPrompt="1"/>
          </p:nvPr>
        </p:nvSpPr>
        <p:spPr>
          <a:xfrm>
            <a:off x="493776" y="1490663"/>
            <a:ext cx="4978908" cy="2387600"/>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smtClean="0"/>
              <a:t>DIVIDER SLIDE</a:t>
            </a:r>
            <a:endParaRPr lang="en-US" dirty="0"/>
          </a:p>
        </p:txBody>
      </p:sp>
      <p:sp>
        <p:nvSpPr>
          <p:cNvPr id="6" name="Subtitle 2"/>
          <p:cNvSpPr>
            <a:spLocks noGrp="1"/>
          </p:cNvSpPr>
          <p:nvPr>
            <p:ph type="subTitle" idx="1" hasCustomPrompt="1"/>
          </p:nvPr>
        </p:nvSpPr>
        <p:spPr>
          <a:xfrm>
            <a:off x="493776" y="3970337"/>
            <a:ext cx="4978908" cy="2212976"/>
          </a:xfrm>
          <a:prstGeom prst="rect">
            <a:avLst/>
          </a:prstGeom>
          <a:ln>
            <a:noFill/>
          </a:ln>
        </p:spPr>
        <p:txBody>
          <a:bodyPr lIns="0">
            <a:normAutofit/>
          </a:bodyPr>
          <a:lstStyle>
            <a:lvl1pPr marL="0" indent="0" algn="l">
              <a:buNone/>
              <a:defRPr sz="2100" b="0" baseline="0">
                <a:solidFill>
                  <a:schemeClr val="bg1"/>
                </a:solidFill>
                <a:latin typeface="Georgia" charset="0"/>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Section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461" y="56223"/>
            <a:ext cx="5839539" cy="834219"/>
          </a:xfrm>
          <a:prstGeom prst="rect">
            <a:avLst/>
          </a:prstGeom>
        </p:spPr>
      </p:pic>
    </p:spTree>
    <p:extLst>
      <p:ext uri="{BB962C8B-B14F-4D97-AF65-F5344CB8AC3E}">
        <p14:creationId xmlns:p14="http://schemas.microsoft.com/office/powerpoint/2010/main" val="750465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27101" y="2189264"/>
            <a:ext cx="4802124" cy="3790483"/>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smtClean="0"/>
              <a:t>Em </a:t>
            </a:r>
            <a:r>
              <a:rPr lang="en-US" dirty="0" err="1" smtClean="0"/>
              <a:t>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a:t>
            </a:r>
            <a:endParaRPr lang="en-US" dirty="0"/>
          </a:p>
        </p:txBody>
      </p:sp>
      <p:sp>
        <p:nvSpPr>
          <p:cNvPr id="4"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smtClean="0"/>
              <a:t>Click to edit title</a:t>
            </a:r>
            <a:endParaRPr lang="en-US" dirty="0"/>
          </a:p>
        </p:txBody>
      </p:sp>
    </p:spTree>
    <p:extLst>
      <p:ext uri="{BB962C8B-B14F-4D97-AF65-F5344CB8AC3E}">
        <p14:creationId xmlns:p14="http://schemas.microsoft.com/office/powerpoint/2010/main" val="3668979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425196" y="2185417"/>
            <a:ext cx="3134815"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a:t>
            </a:r>
          </a:p>
        </p:txBody>
      </p:sp>
      <p:sp>
        <p:nvSpPr>
          <p:cNvPr id="13" name="Text Placeholder 2"/>
          <p:cNvSpPr>
            <a:spLocks noGrp="1"/>
          </p:cNvSpPr>
          <p:nvPr>
            <p:ph type="body" idx="11" hasCustomPrompt="1"/>
          </p:nvPr>
        </p:nvSpPr>
        <p:spPr>
          <a:xfrm>
            <a:off x="3771900" y="2185417"/>
            <a:ext cx="3134815"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err="1" smtClean="0"/>
              <a:t>Etiam</a:t>
            </a:r>
            <a:r>
              <a:rPr lang="en-US" dirty="0" smtClean="0"/>
              <a:t> </a:t>
            </a:r>
            <a:r>
              <a:rPr lang="en-US" dirty="0" err="1" smtClean="0"/>
              <a:t>molestie</a:t>
            </a:r>
            <a:r>
              <a:rPr lang="en-US" dirty="0" smtClean="0"/>
              <a:t> </a:t>
            </a:r>
            <a:r>
              <a:rPr lang="en-US" dirty="0" err="1" smtClean="0"/>
              <a:t>velit</a:t>
            </a:r>
            <a:r>
              <a:rPr lang="en-US" dirty="0" smtClean="0"/>
              <a:t> vitae dolor </a:t>
            </a:r>
            <a:r>
              <a:rPr lang="en-US" dirty="0" err="1" smtClean="0"/>
              <a:t>euismod</a:t>
            </a:r>
            <a:r>
              <a:rPr lang="en-US" dirty="0" smtClean="0"/>
              <a:t>, sit </a:t>
            </a:r>
            <a:r>
              <a:rPr lang="en-US" dirty="0" err="1" smtClean="0"/>
              <a:t>amet</a:t>
            </a:r>
            <a:r>
              <a:rPr lang="en-US" dirty="0" smtClean="0"/>
              <a:t> </a:t>
            </a:r>
            <a:r>
              <a:rPr lang="en-US" dirty="0" err="1" smtClean="0"/>
              <a:t>finibus</a:t>
            </a:r>
            <a:r>
              <a:rPr lang="en-US" dirty="0" smtClean="0"/>
              <a:t> </a:t>
            </a:r>
            <a:r>
              <a:rPr lang="en-US" dirty="0" err="1" smtClean="0"/>
              <a:t>risus</a:t>
            </a:r>
            <a:r>
              <a:rPr lang="en-US" dirty="0" smtClean="0"/>
              <a:t> </a:t>
            </a:r>
            <a:r>
              <a:rPr lang="en-US" dirty="0" err="1" smtClean="0"/>
              <a:t>mattis</a:t>
            </a:r>
            <a:r>
              <a:rPr lang="en-US" dirty="0" smtClean="0"/>
              <a:t>. In </a:t>
            </a:r>
            <a:r>
              <a:rPr lang="en-US" dirty="0" err="1" smtClean="0"/>
              <a:t>ornare</a:t>
            </a:r>
            <a:r>
              <a:rPr lang="en-US" dirty="0" smtClean="0"/>
              <a:t> convallis </a:t>
            </a:r>
            <a:r>
              <a:rPr lang="en-US" dirty="0" err="1" smtClean="0"/>
              <a:t>velit</a:t>
            </a:r>
            <a:r>
              <a:rPr lang="en-US" dirty="0" smtClean="0"/>
              <a:t> vitae cursus. Integer </a:t>
            </a:r>
            <a:r>
              <a:rPr lang="en-US" dirty="0" err="1" smtClean="0"/>
              <a:t>egestas</a:t>
            </a:r>
            <a:r>
              <a:rPr lang="en-US" dirty="0" smtClean="0"/>
              <a:t> sit </a:t>
            </a:r>
            <a:r>
              <a:rPr lang="en-US" dirty="0" err="1" smtClean="0"/>
              <a:t>amet</a:t>
            </a:r>
            <a:r>
              <a:rPr lang="en-US" dirty="0" smtClean="0"/>
              <a:t> mi </a:t>
            </a:r>
            <a:r>
              <a:rPr lang="en-US" dirty="0" err="1" smtClean="0"/>
              <a:t>vehicula</a:t>
            </a:r>
            <a:r>
              <a:rPr lang="en-US" dirty="0" smtClean="0"/>
              <a:t> </a:t>
            </a:r>
            <a:r>
              <a:rPr lang="en-US" dirty="0" err="1" smtClean="0"/>
              <a:t>sollicitudin</a:t>
            </a:r>
            <a:r>
              <a:rPr lang="en-US" dirty="0" smtClean="0"/>
              <a:t>. </a:t>
            </a:r>
            <a:r>
              <a:rPr lang="en-US" dirty="0" err="1" smtClean="0"/>
              <a:t>Pellentesque</a:t>
            </a:r>
            <a:r>
              <a:rPr lang="en-US" dirty="0" smtClean="0"/>
              <a:t> habitant </a:t>
            </a:r>
            <a:r>
              <a:rPr lang="en-US" dirty="0" err="1" smtClean="0"/>
              <a:t>morbi</a:t>
            </a:r>
            <a:r>
              <a:rPr lang="en-US" dirty="0" smtClean="0"/>
              <a:t> </a:t>
            </a:r>
            <a:r>
              <a:rPr lang="en-US" dirty="0" err="1" smtClean="0"/>
              <a:t>tristique</a:t>
            </a:r>
            <a:r>
              <a:rPr lang="en-US" dirty="0" smtClean="0"/>
              <a:t> </a:t>
            </a:r>
            <a:r>
              <a:rPr lang="en-US" dirty="0" err="1" smtClean="0"/>
              <a:t>senectus</a:t>
            </a:r>
            <a:r>
              <a:rPr lang="en-US" dirty="0" smtClean="0"/>
              <a:t> et </a:t>
            </a:r>
            <a:r>
              <a:rPr lang="en-US" dirty="0" err="1" smtClean="0"/>
              <a:t>netus</a:t>
            </a:r>
            <a:r>
              <a:rPr lang="en-US" dirty="0" smtClean="0"/>
              <a:t> et </a:t>
            </a:r>
            <a:r>
              <a:rPr lang="en-US" dirty="0" err="1" smtClean="0"/>
              <a:t>malesuada</a:t>
            </a:r>
            <a:r>
              <a:rPr lang="en-US" dirty="0" smtClean="0"/>
              <a:t> fames ac </a:t>
            </a:r>
            <a:r>
              <a:rPr lang="en-US" dirty="0" err="1" smtClean="0"/>
              <a:t>turpis</a:t>
            </a:r>
            <a:r>
              <a:rPr lang="en-US" dirty="0" smtClean="0"/>
              <a:t> </a:t>
            </a:r>
            <a:r>
              <a:rPr lang="en-US" dirty="0" err="1" smtClean="0"/>
              <a:t>egestas</a:t>
            </a:r>
            <a:r>
              <a:rPr lang="en-US" dirty="0" smtClean="0"/>
              <a:t>.</a:t>
            </a:r>
          </a:p>
        </p:txBody>
      </p:sp>
      <p:sp>
        <p:nvSpPr>
          <p:cNvPr id="5"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smtClean="0"/>
              <a:t>Click to edit title</a:t>
            </a:r>
            <a:endParaRPr lang="en-US" dirty="0"/>
          </a:p>
        </p:txBody>
      </p:sp>
    </p:spTree>
    <p:extLst>
      <p:ext uri="{BB962C8B-B14F-4D97-AF65-F5344CB8AC3E}">
        <p14:creationId xmlns:p14="http://schemas.microsoft.com/office/powerpoint/2010/main" val="618556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425196" y="2185417"/>
            <a:ext cx="6418318" cy="3732425"/>
          </a:xfrm>
          <a:prstGeom prst="rect">
            <a:avLst/>
          </a:prstGeom>
        </p:spPr>
        <p:txBody>
          <a:bodyPr lIns="182880" rIns="18288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150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a:t>
            </a:r>
          </a:p>
          <a:p>
            <a:r>
              <a:rPr lang="en-US" dirty="0" err="1" smtClean="0"/>
              <a:t>Quisque</a:t>
            </a:r>
            <a:r>
              <a:rPr lang="en-US" dirty="0" smtClean="0"/>
              <a:t> ac </a:t>
            </a:r>
            <a:r>
              <a:rPr lang="en-US" dirty="0" err="1" smtClean="0"/>
              <a:t>orci</a:t>
            </a:r>
            <a:r>
              <a:rPr lang="en-US" dirty="0" smtClean="0"/>
              <a:t> in </a:t>
            </a:r>
            <a:r>
              <a:rPr lang="en-US" dirty="0" err="1" smtClean="0"/>
              <a:t>turpis</a:t>
            </a:r>
            <a:r>
              <a:rPr lang="en-US" dirty="0" smtClean="0"/>
              <a:t> </a:t>
            </a:r>
            <a:r>
              <a:rPr lang="en-US" dirty="0" err="1" smtClean="0"/>
              <a:t>dapibus</a:t>
            </a:r>
            <a:r>
              <a:rPr lang="en-US" dirty="0" smtClean="0"/>
              <a:t> </a:t>
            </a:r>
            <a:r>
              <a:rPr lang="en-US" dirty="0" err="1" smtClean="0"/>
              <a:t>sagittis</a:t>
            </a:r>
            <a:r>
              <a:rPr lang="en-US" dirty="0" smtClean="0"/>
              <a:t>.</a:t>
            </a:r>
          </a:p>
          <a:p>
            <a:r>
              <a:rPr lang="en-US" dirty="0" err="1" smtClean="0"/>
              <a:t>Donec</a:t>
            </a:r>
            <a:r>
              <a:rPr lang="en-US" dirty="0" smtClean="0"/>
              <a:t> vitae </a:t>
            </a:r>
            <a:r>
              <a:rPr lang="en-US" dirty="0" err="1" smtClean="0"/>
              <a:t>justo</a:t>
            </a:r>
            <a:r>
              <a:rPr lang="en-US" dirty="0" smtClean="0"/>
              <a:t> et </a:t>
            </a:r>
            <a:r>
              <a:rPr lang="en-US" dirty="0" err="1" smtClean="0"/>
              <a:t>neque</a:t>
            </a:r>
            <a:r>
              <a:rPr lang="en-US" dirty="0" smtClean="0"/>
              <a:t> </a:t>
            </a:r>
            <a:r>
              <a:rPr lang="en-US" dirty="0" err="1" smtClean="0"/>
              <a:t>mollis</a:t>
            </a:r>
            <a:r>
              <a:rPr lang="en-US" dirty="0" smtClean="0"/>
              <a:t> </a:t>
            </a:r>
            <a:r>
              <a:rPr lang="en-US" dirty="0" err="1" smtClean="0"/>
              <a:t>consectetur</a:t>
            </a:r>
            <a:r>
              <a:rPr lang="en-US" dirty="0" smtClean="0"/>
              <a:t>.</a:t>
            </a:r>
          </a:p>
          <a:p>
            <a:r>
              <a:rPr lang="en-US" dirty="0" err="1" smtClean="0"/>
              <a:t>Etiam</a:t>
            </a:r>
            <a:r>
              <a:rPr lang="en-US" dirty="0" smtClean="0"/>
              <a:t> </a:t>
            </a:r>
            <a:r>
              <a:rPr lang="en-US" dirty="0" err="1" smtClean="0"/>
              <a:t>aliquet</a:t>
            </a:r>
            <a:r>
              <a:rPr lang="en-US" dirty="0" smtClean="0"/>
              <a:t> ex </a:t>
            </a:r>
            <a:r>
              <a:rPr lang="en-US" dirty="0" err="1" smtClean="0"/>
              <a:t>sed</a:t>
            </a:r>
            <a:r>
              <a:rPr lang="en-US" dirty="0" smtClean="0"/>
              <a:t> </a:t>
            </a:r>
            <a:r>
              <a:rPr lang="en-US" dirty="0" err="1" smtClean="0"/>
              <a:t>bibendum</a:t>
            </a:r>
            <a:r>
              <a:rPr lang="en-US" dirty="0" smtClean="0"/>
              <a:t> </a:t>
            </a:r>
            <a:r>
              <a:rPr lang="en-US" dirty="0" err="1" smtClean="0"/>
              <a:t>consequat</a:t>
            </a:r>
            <a:r>
              <a:rPr lang="en-US" dirty="0" smtClean="0"/>
              <a:t>.</a:t>
            </a:r>
          </a:p>
          <a:p>
            <a:r>
              <a:rPr lang="en-US" dirty="0" err="1" smtClean="0"/>
              <a:t>Cras</a:t>
            </a:r>
            <a:r>
              <a:rPr lang="en-US" dirty="0" smtClean="0"/>
              <a:t> </a:t>
            </a:r>
            <a:r>
              <a:rPr lang="en-US" dirty="0" err="1" smtClean="0"/>
              <a:t>lacinia</a:t>
            </a:r>
            <a:r>
              <a:rPr lang="en-US" dirty="0" smtClean="0"/>
              <a:t> </a:t>
            </a:r>
            <a:r>
              <a:rPr lang="en-US" dirty="0" err="1" smtClean="0"/>
              <a:t>est</a:t>
            </a:r>
            <a:r>
              <a:rPr lang="en-US" dirty="0" smtClean="0"/>
              <a:t> ac </a:t>
            </a:r>
            <a:r>
              <a:rPr lang="en-US" dirty="0" err="1" smtClean="0"/>
              <a:t>elit</a:t>
            </a:r>
            <a:r>
              <a:rPr lang="en-US" dirty="0" smtClean="0"/>
              <a:t> </a:t>
            </a:r>
            <a:r>
              <a:rPr lang="en-US" dirty="0" err="1" smtClean="0"/>
              <a:t>dignissim</a:t>
            </a:r>
            <a:r>
              <a:rPr lang="en-US" dirty="0" smtClean="0"/>
              <a:t> </a:t>
            </a:r>
            <a:r>
              <a:rPr lang="en-US" dirty="0" err="1" smtClean="0"/>
              <a:t>varius</a:t>
            </a:r>
            <a:r>
              <a:rPr lang="en-US" dirty="0" smtClean="0"/>
              <a:t>.</a:t>
            </a:r>
          </a:p>
          <a:p>
            <a:r>
              <a:rPr lang="en-US" dirty="0" err="1" smtClean="0"/>
              <a:t>Duis</a:t>
            </a:r>
            <a:r>
              <a:rPr lang="en-US" dirty="0" smtClean="0"/>
              <a:t> sit </a:t>
            </a:r>
            <a:r>
              <a:rPr lang="en-US" dirty="0" err="1" smtClean="0"/>
              <a:t>amet</a:t>
            </a:r>
            <a:r>
              <a:rPr lang="en-US" dirty="0" smtClean="0"/>
              <a:t> </a:t>
            </a:r>
            <a:r>
              <a:rPr lang="en-US" dirty="0" err="1" smtClean="0"/>
              <a:t>odio</a:t>
            </a:r>
            <a:r>
              <a:rPr lang="en-US" dirty="0" smtClean="0"/>
              <a:t> </a:t>
            </a:r>
            <a:r>
              <a:rPr lang="en-US" dirty="0" err="1" smtClean="0"/>
              <a:t>facilisis</a:t>
            </a:r>
            <a:r>
              <a:rPr lang="en-US" dirty="0" smtClean="0"/>
              <a:t> </a:t>
            </a:r>
            <a:r>
              <a:rPr lang="en-US" dirty="0" err="1" smtClean="0"/>
              <a:t>turpis</a:t>
            </a:r>
            <a:r>
              <a:rPr lang="en-US" dirty="0" smtClean="0"/>
              <a:t> </a:t>
            </a:r>
            <a:r>
              <a:rPr lang="en-US" dirty="0" err="1" smtClean="0"/>
              <a:t>sodales</a:t>
            </a:r>
            <a:r>
              <a:rPr lang="en-US" dirty="0" smtClean="0"/>
              <a:t> </a:t>
            </a:r>
            <a:r>
              <a:rPr lang="en-US" dirty="0" err="1" smtClean="0"/>
              <a:t>placerat</a:t>
            </a:r>
            <a:r>
              <a:rPr lang="en-US" dirty="0" smtClean="0"/>
              <a:t>.</a:t>
            </a:r>
          </a:p>
          <a:p>
            <a:r>
              <a:rPr lang="en-US" dirty="0" smtClean="0"/>
              <a:t>Justo et neque odio facilisis turpis </a:t>
            </a:r>
            <a:r>
              <a:rPr lang="en-US" dirty="0" err="1" smtClean="0"/>
              <a:t>sodales</a:t>
            </a:r>
            <a:r>
              <a:rPr lang="en-US" dirty="0" smtClean="0"/>
              <a:t> placerat.</a:t>
            </a:r>
          </a:p>
        </p:txBody>
      </p:sp>
      <p:sp>
        <p:nvSpPr>
          <p:cNvPr id="4"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smtClean="0"/>
              <a:t>Click to edit title</a:t>
            </a:r>
            <a:endParaRPr lang="en-US" dirty="0"/>
          </a:p>
        </p:txBody>
      </p:sp>
    </p:spTree>
    <p:extLst>
      <p:ext uri="{BB962C8B-B14F-4D97-AF65-F5344CB8AC3E}">
        <p14:creationId xmlns:p14="http://schemas.microsoft.com/office/powerpoint/2010/main" val="307407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27101" y="1320800"/>
            <a:ext cx="788670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smtClean="0"/>
              <a:t>Click to edit title</a:t>
            </a:r>
            <a:endParaRPr lang="en-US" dirty="0"/>
          </a:p>
        </p:txBody>
      </p:sp>
      <p:sp>
        <p:nvSpPr>
          <p:cNvPr id="7" name="Content Placeholder 6"/>
          <p:cNvSpPr>
            <a:spLocks noGrp="1"/>
          </p:cNvSpPr>
          <p:nvPr>
            <p:ph sz="quarter" idx="10" hasCustomPrompt="1"/>
          </p:nvPr>
        </p:nvSpPr>
        <p:spPr>
          <a:xfrm>
            <a:off x="425197" y="2185416"/>
            <a:ext cx="7259240" cy="3848100"/>
          </a:xfrm>
          <a:prstGeom prst="rect">
            <a:avLst/>
          </a:prstGeom>
        </p:spPr>
        <p:txBody>
          <a:bodyPr/>
          <a:lstStyle>
            <a:lvl1pPr marL="0" indent="0">
              <a:lnSpc>
                <a:spcPts val="1725"/>
              </a:lnSpc>
              <a:buClr>
                <a:srgbClr val="005BBB"/>
              </a:buClr>
              <a:buFontTx/>
              <a:buNone/>
              <a:defRPr sz="1275" b="1">
                <a:solidFill>
                  <a:srgbClr val="005BBB"/>
                </a:solidFill>
                <a:latin typeface="Arial" charset="0"/>
                <a:ea typeface="Arial" charset="0"/>
                <a:cs typeface="Arial" charset="0"/>
              </a:defRPr>
            </a:lvl1pPr>
            <a:lvl2pPr marL="552450" indent="-209550">
              <a:lnSpc>
                <a:spcPts val="1725"/>
              </a:lnSpc>
              <a:buClr>
                <a:srgbClr val="005BBB"/>
              </a:buClr>
              <a:buFont typeface="Arial" charset="0"/>
              <a:buChar char="•"/>
              <a:tabLst/>
              <a:defRPr sz="1500">
                <a:solidFill>
                  <a:schemeClr val="tx1"/>
                </a:solidFill>
                <a:latin typeface="Arial" charset="0"/>
                <a:ea typeface="Arial" charset="0"/>
                <a:cs typeface="Arial"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15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smtClean="0"/>
              <a:t>CLICK TO EDIT MASTER TEXT STYLES</a:t>
            </a:r>
          </a:p>
          <a:p>
            <a:pPr lvl="1"/>
            <a:r>
              <a:rPr lang="en-US" dirty="0" smtClean="0"/>
              <a:t>Second level text</a:t>
            </a:r>
          </a:p>
          <a:p>
            <a:pPr lvl="2"/>
            <a:r>
              <a:rPr lang="en-US" dirty="0" smtClean="0"/>
              <a:t>Third level</a:t>
            </a:r>
          </a:p>
          <a:p>
            <a:pPr lvl="1"/>
            <a:r>
              <a:rPr lang="en-US" dirty="0" smtClean="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smtClean="0"/>
              <a:t>Third level</a:t>
            </a:r>
          </a:p>
          <a:p>
            <a:pPr lvl="0"/>
            <a:r>
              <a:rPr lang="en-US" dirty="0" smtClean="0"/>
              <a:t>CLICK TO EDIT MASTER TEXT STYLES</a:t>
            </a:r>
          </a:p>
          <a:p>
            <a:pPr lvl="1"/>
            <a:r>
              <a:rPr lang="en-US" dirty="0" smtClean="0"/>
              <a:t>Second level text </a:t>
            </a:r>
          </a:p>
          <a:p>
            <a:pPr lvl="2"/>
            <a:r>
              <a:rPr lang="en-US" dirty="0" smtClean="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smtClean="0"/>
              <a:t>Third level</a:t>
            </a:r>
          </a:p>
        </p:txBody>
      </p:sp>
    </p:spTree>
    <p:extLst>
      <p:ext uri="{BB962C8B-B14F-4D97-AF65-F5344CB8AC3E}">
        <p14:creationId xmlns:p14="http://schemas.microsoft.com/office/powerpoint/2010/main" val="5494120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3823924" y="873940"/>
            <a:ext cx="5320076" cy="5987235"/>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smtClean="0"/>
          </a:p>
          <a:p>
            <a:r>
              <a:rPr lang="en-US" dirty="0" smtClean="0"/>
              <a:t>Drag picture to placeholder or click icon to add</a:t>
            </a:r>
            <a:endParaRPr lang="en-US" dirty="0"/>
          </a:p>
        </p:txBody>
      </p:sp>
      <p:sp>
        <p:nvSpPr>
          <p:cNvPr id="6" name="Title 3"/>
          <p:cNvSpPr>
            <a:spLocks noGrp="1"/>
          </p:cNvSpPr>
          <p:nvPr>
            <p:ph type="title" hasCustomPrompt="1"/>
          </p:nvPr>
        </p:nvSpPr>
        <p:spPr>
          <a:xfrm>
            <a:off x="427101" y="1320800"/>
            <a:ext cx="320149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smtClean="0"/>
              <a:t>Click to edit title</a:t>
            </a:r>
            <a:endParaRPr lang="en-US" dirty="0"/>
          </a:p>
        </p:txBody>
      </p:sp>
      <p:sp>
        <p:nvSpPr>
          <p:cNvPr id="8" name="Text Placeholder 2"/>
          <p:cNvSpPr>
            <a:spLocks noGrp="1"/>
          </p:cNvSpPr>
          <p:nvPr>
            <p:ph type="body" idx="1" hasCustomPrompt="1"/>
          </p:nvPr>
        </p:nvSpPr>
        <p:spPr>
          <a:xfrm>
            <a:off x="427102" y="2189263"/>
            <a:ext cx="3001899"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smtClean="0"/>
              <a:t>Em</a:t>
            </a:r>
            <a:r>
              <a:rPr lang="en-US" dirty="0" smtClean="0"/>
              <a:t> </a:t>
            </a:r>
            <a:r>
              <a:rPr lang="en-US" dirty="0" err="1" smtClean="0"/>
              <a:t>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and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a:t>
            </a:r>
            <a:endParaRPr lang="en-US" dirty="0"/>
          </a:p>
        </p:txBody>
      </p:sp>
    </p:spTree>
    <p:extLst>
      <p:ext uri="{BB962C8B-B14F-4D97-AF65-F5344CB8AC3E}">
        <p14:creationId xmlns:p14="http://schemas.microsoft.com/office/powerpoint/2010/main" val="17480405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3835974" y="873940"/>
            <a:ext cx="5308027" cy="3125458"/>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smtClean="0"/>
          </a:p>
          <a:p>
            <a:r>
              <a:rPr lang="en-US" dirty="0" smtClean="0"/>
              <a:t>Drag picture to placeholder or click icon to add</a:t>
            </a:r>
            <a:endParaRPr lang="en-US" dirty="0"/>
          </a:p>
        </p:txBody>
      </p:sp>
      <p:sp>
        <p:nvSpPr>
          <p:cNvPr id="6" name="Title 3"/>
          <p:cNvSpPr>
            <a:spLocks noGrp="1"/>
          </p:cNvSpPr>
          <p:nvPr>
            <p:ph type="title" hasCustomPrompt="1"/>
          </p:nvPr>
        </p:nvSpPr>
        <p:spPr>
          <a:xfrm>
            <a:off x="427101" y="1320800"/>
            <a:ext cx="3201490" cy="716084"/>
          </a:xfrm>
          <a:prstGeom prst="rect">
            <a:avLst/>
          </a:prstGeom>
        </p:spPr>
        <p:txBody>
          <a:bodyPr anchor="b">
            <a:normAutofit/>
          </a:bodyPr>
          <a:lstStyle>
            <a:lvl1pPr>
              <a:lnSpc>
                <a:spcPct val="80000"/>
              </a:lnSpc>
              <a:defRPr sz="2700">
                <a:solidFill>
                  <a:srgbClr val="005BBB"/>
                </a:solidFill>
                <a:latin typeface="Georgia" charset="0"/>
                <a:ea typeface="Georgia" charset="0"/>
                <a:cs typeface="Georgia" charset="0"/>
              </a:defRPr>
            </a:lvl1pPr>
          </a:lstStyle>
          <a:p>
            <a:r>
              <a:rPr lang="en-US" dirty="0" smtClean="0"/>
              <a:t>Click to edit title</a:t>
            </a:r>
            <a:endParaRPr lang="en-US" dirty="0"/>
          </a:p>
        </p:txBody>
      </p:sp>
      <p:sp>
        <p:nvSpPr>
          <p:cNvPr id="7" name="Picture Placeholder 2"/>
          <p:cNvSpPr>
            <a:spLocks noGrp="1" noChangeAspect="1"/>
          </p:cNvSpPr>
          <p:nvPr>
            <p:ph type="pic" idx="14"/>
          </p:nvPr>
        </p:nvSpPr>
        <p:spPr>
          <a:xfrm>
            <a:off x="3835973" y="3998296"/>
            <a:ext cx="270189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smtClean="0"/>
          </a:p>
          <a:p>
            <a:r>
              <a:rPr lang="en-US" dirty="0" smtClean="0"/>
              <a:t>Drag picture to placeholder or click icon to add</a:t>
            </a:r>
            <a:endParaRPr lang="en-US" dirty="0"/>
          </a:p>
        </p:txBody>
      </p:sp>
      <p:sp>
        <p:nvSpPr>
          <p:cNvPr id="9" name="Picture Placeholder 2"/>
          <p:cNvSpPr>
            <a:spLocks noGrp="1" noChangeAspect="1"/>
          </p:cNvSpPr>
          <p:nvPr>
            <p:ph type="pic" idx="15"/>
          </p:nvPr>
        </p:nvSpPr>
        <p:spPr>
          <a:xfrm>
            <a:off x="6525817" y="3998296"/>
            <a:ext cx="2618184"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smtClean="0"/>
          </a:p>
          <a:p>
            <a:r>
              <a:rPr lang="en-US" dirty="0" smtClean="0"/>
              <a:t>Drag picture to placeholder or click icon to add</a:t>
            </a:r>
            <a:endParaRPr lang="en-US" dirty="0"/>
          </a:p>
        </p:txBody>
      </p:sp>
      <p:sp>
        <p:nvSpPr>
          <p:cNvPr id="10" name="Text Placeholder 2"/>
          <p:cNvSpPr>
            <a:spLocks noGrp="1"/>
          </p:cNvSpPr>
          <p:nvPr>
            <p:ph type="body" idx="1" hasCustomPrompt="1"/>
          </p:nvPr>
        </p:nvSpPr>
        <p:spPr>
          <a:xfrm>
            <a:off x="427102" y="2189263"/>
            <a:ext cx="3001899"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smtClean="0"/>
              <a:t>Em</a:t>
            </a:r>
            <a:r>
              <a:rPr lang="en-US" dirty="0" smtClean="0"/>
              <a:t> </a:t>
            </a:r>
            <a:r>
              <a:rPr lang="en-US" dirty="0" err="1" smtClean="0"/>
              <a:t>psum</a:t>
            </a:r>
            <a:r>
              <a:rPr lang="en-US" dirty="0" smtClean="0"/>
              <a:t>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vehicula</a:t>
            </a:r>
            <a:r>
              <a:rPr lang="en-US" dirty="0" smtClean="0"/>
              <a:t> dui in </a:t>
            </a:r>
            <a:r>
              <a:rPr lang="en-US" dirty="0" err="1" smtClean="0"/>
              <a:t>neque</a:t>
            </a:r>
            <a:r>
              <a:rPr lang="en-US" dirty="0" smtClean="0"/>
              <a:t> </a:t>
            </a:r>
            <a:r>
              <a:rPr lang="en-US" dirty="0" err="1" smtClean="0"/>
              <a:t>dignissim</a:t>
            </a:r>
            <a:r>
              <a:rPr lang="en-US" dirty="0" smtClean="0"/>
              <a:t>, in </a:t>
            </a:r>
            <a:r>
              <a:rPr lang="en-US" dirty="0" err="1" smtClean="0"/>
              <a:t>aliquet</a:t>
            </a:r>
            <a:r>
              <a:rPr lang="en-US" dirty="0" smtClean="0"/>
              <a:t> </a:t>
            </a:r>
            <a:r>
              <a:rPr lang="en-US" dirty="0" err="1" smtClean="0"/>
              <a:t>nisl</a:t>
            </a:r>
            <a:r>
              <a:rPr lang="en-US" dirty="0" smtClean="0"/>
              <a:t> </a:t>
            </a:r>
            <a:r>
              <a:rPr lang="en-US" dirty="0" err="1" smtClean="0"/>
              <a:t>varius</a:t>
            </a:r>
            <a:r>
              <a:rPr lang="en-US" dirty="0" smtClean="0"/>
              <a:t>. </a:t>
            </a:r>
            <a:r>
              <a:rPr lang="en-US" dirty="0" err="1" smtClean="0"/>
              <a:t>Sed</a:t>
            </a:r>
            <a:r>
              <a:rPr lang="en-US" dirty="0" smtClean="0"/>
              <a:t> a </a:t>
            </a:r>
            <a:r>
              <a:rPr lang="en-US" dirty="0" err="1" smtClean="0"/>
              <a:t>erat</a:t>
            </a:r>
            <a:r>
              <a:rPr lang="en-US" dirty="0" smtClean="0"/>
              <a:t> </a:t>
            </a:r>
            <a:r>
              <a:rPr lang="en-US" dirty="0" err="1" smtClean="0"/>
              <a:t>ut</a:t>
            </a:r>
            <a:r>
              <a:rPr lang="en-US" dirty="0" smtClean="0"/>
              <a:t> magna </a:t>
            </a:r>
            <a:r>
              <a:rPr lang="en-US" dirty="0" err="1" smtClean="0"/>
              <a:t>vulputate</a:t>
            </a:r>
            <a:r>
              <a:rPr lang="en-US" dirty="0" smtClean="0"/>
              <a:t> </a:t>
            </a:r>
            <a:r>
              <a:rPr lang="en-US" dirty="0" err="1" smtClean="0"/>
              <a:t>feugiat</a:t>
            </a:r>
            <a:r>
              <a:rPr lang="en-US" dirty="0" smtClean="0"/>
              <a:t>. </a:t>
            </a:r>
            <a:r>
              <a:rPr lang="en-US" dirty="0" err="1" smtClean="0"/>
              <a:t>Quisque</a:t>
            </a:r>
            <a:r>
              <a:rPr lang="en-US" dirty="0" smtClean="0"/>
              <a:t> </a:t>
            </a:r>
            <a:r>
              <a:rPr lang="en-US" dirty="0" err="1" smtClean="0"/>
              <a:t>varius</a:t>
            </a:r>
            <a:r>
              <a:rPr lang="en-US" dirty="0" smtClean="0"/>
              <a:t> and libero </a:t>
            </a:r>
            <a:r>
              <a:rPr lang="en-US" dirty="0" err="1" smtClean="0"/>
              <a:t>placerat</a:t>
            </a:r>
            <a:r>
              <a:rPr lang="en-US" dirty="0" smtClean="0"/>
              <a:t> </a:t>
            </a:r>
            <a:r>
              <a:rPr lang="en-US" dirty="0" err="1" smtClean="0"/>
              <a:t>erat</a:t>
            </a:r>
            <a:r>
              <a:rPr lang="en-US" dirty="0" smtClean="0"/>
              <a:t> </a:t>
            </a:r>
            <a:r>
              <a:rPr lang="en-US" dirty="0" err="1" smtClean="0"/>
              <a:t>lobortis</a:t>
            </a:r>
            <a:r>
              <a:rPr lang="en-US" dirty="0" smtClean="0"/>
              <a:t> </a:t>
            </a:r>
            <a:r>
              <a:rPr lang="en-US" dirty="0" err="1" smtClean="0"/>
              <a:t>congue</a:t>
            </a:r>
            <a:r>
              <a:rPr lang="en-US" dirty="0" smtClean="0"/>
              <a:t>. Integer a </a:t>
            </a:r>
            <a:r>
              <a:rPr lang="en-US" dirty="0" err="1" smtClean="0"/>
              <a:t>arcu</a:t>
            </a:r>
            <a:r>
              <a:rPr lang="en-US" dirty="0" smtClean="0"/>
              <a:t> </a:t>
            </a:r>
            <a:r>
              <a:rPr lang="en-US" dirty="0" err="1" smtClean="0"/>
              <a:t>vel</a:t>
            </a:r>
            <a:r>
              <a:rPr lang="en-US" dirty="0" smtClean="0"/>
              <a:t> ante </a:t>
            </a:r>
            <a:r>
              <a:rPr lang="en-US" dirty="0" err="1" smtClean="0"/>
              <a:t>bibendum</a:t>
            </a:r>
            <a:r>
              <a:rPr lang="en-US" dirty="0" smtClean="0"/>
              <a:t> </a:t>
            </a:r>
            <a:r>
              <a:rPr lang="en-US" dirty="0" err="1" smtClean="0"/>
              <a:t>scelerisque</a:t>
            </a:r>
            <a:r>
              <a:rPr lang="en-US" dirty="0" smtClean="0"/>
              <a:t>. Class </a:t>
            </a:r>
            <a:r>
              <a:rPr lang="en-US" dirty="0" err="1" smtClean="0"/>
              <a:t>aptent</a:t>
            </a:r>
            <a:r>
              <a:rPr lang="en-US" dirty="0" smtClean="0"/>
              <a:t> </a:t>
            </a:r>
            <a:r>
              <a:rPr lang="en-US" dirty="0" err="1" smtClean="0"/>
              <a:t>taciti</a:t>
            </a:r>
            <a:r>
              <a:rPr lang="en-US" dirty="0" smtClean="0"/>
              <a:t> </a:t>
            </a:r>
            <a:r>
              <a:rPr lang="en-US" dirty="0" err="1" smtClean="0"/>
              <a:t>sociosqu</a:t>
            </a:r>
            <a:r>
              <a:rPr lang="en-US" dirty="0" smtClean="0"/>
              <a:t> ad </a:t>
            </a:r>
            <a:r>
              <a:rPr lang="en-US" dirty="0" err="1" smtClean="0"/>
              <a:t>litora</a:t>
            </a:r>
            <a:r>
              <a:rPr lang="en-US" dirty="0" smtClean="0"/>
              <a:t> </a:t>
            </a:r>
            <a:r>
              <a:rPr lang="en-US" dirty="0" err="1" smtClean="0"/>
              <a:t>torquent</a:t>
            </a:r>
            <a:r>
              <a:rPr lang="en-US" dirty="0" smtClean="0"/>
              <a:t>.</a:t>
            </a:r>
            <a:endParaRPr lang="en-US" dirty="0"/>
          </a:p>
        </p:txBody>
      </p:sp>
    </p:spTree>
    <p:extLst>
      <p:ext uri="{BB962C8B-B14F-4D97-AF65-F5344CB8AC3E}">
        <p14:creationId xmlns:p14="http://schemas.microsoft.com/office/powerpoint/2010/main" val="17872715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883920"/>
            <a:ext cx="9144000" cy="5974080"/>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smtClean="0"/>
          </a:p>
          <a:p>
            <a:r>
              <a:rPr lang="en-US" dirty="0" smtClean="0"/>
              <a:t>Drag picture to placeholder or click icon to add</a:t>
            </a:r>
            <a:endParaRPr lang="en-US" dirty="0"/>
          </a:p>
        </p:txBody>
      </p:sp>
    </p:spTree>
    <p:extLst>
      <p:ext uri="{BB962C8B-B14F-4D97-AF65-F5344CB8AC3E}">
        <p14:creationId xmlns:p14="http://schemas.microsoft.com/office/powerpoint/2010/main" val="7845194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01479" y="0"/>
            <a:ext cx="877204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800" dirty="0" smtClean="0">
                <a:latin typeface="Arial" charset="0"/>
              </a:rPr>
              <a:t>‘-</a:t>
            </a:r>
            <a:endParaRPr lang="en-US" sz="1800" dirty="0">
              <a:latin typeface="Arial" charset="0"/>
            </a:endParaRPr>
          </a:p>
        </p:txBody>
      </p:sp>
      <p:sp>
        <p:nvSpPr>
          <p:cNvPr id="8" name="Title 1"/>
          <p:cNvSpPr txBox="1">
            <a:spLocks/>
          </p:cNvSpPr>
          <p:nvPr userDrawn="1"/>
        </p:nvSpPr>
        <p:spPr>
          <a:xfrm>
            <a:off x="1534334" y="1023930"/>
            <a:ext cx="6418317"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3600" dirty="0">
              <a:latin typeface="Georgia" charset="0"/>
              <a:ea typeface="Georgia" charset="0"/>
              <a:cs typeface="Georgia" charset="0"/>
            </a:endParaRPr>
          </a:p>
        </p:txBody>
      </p:sp>
      <p:sp>
        <p:nvSpPr>
          <p:cNvPr id="9" name="Text Placeholder 2"/>
          <p:cNvSpPr txBox="1">
            <a:spLocks/>
          </p:cNvSpPr>
          <p:nvPr userDrawn="1"/>
        </p:nvSpPr>
        <p:spPr>
          <a:xfrm>
            <a:off x="1534334" y="2555889"/>
            <a:ext cx="6418317"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200" dirty="0">
              <a:latin typeface="Arial" charset="0"/>
              <a:ea typeface="Arial" charset="0"/>
              <a:cs typeface="Arial" charset="0"/>
            </a:endParaRPr>
          </a:p>
        </p:txBody>
      </p:sp>
      <p:pic>
        <p:nvPicPr>
          <p:cNvPr id="14" name="Picture 13"/>
          <p:cNvPicPr>
            <a:picLocks noChangeAspect="1"/>
          </p:cNvPicPr>
          <p:nvPr userDrawn="1"/>
        </p:nvPicPr>
        <p:blipFill rotWithShape="1">
          <a:blip r:embed="rId12">
            <a:extLst>
              <a:ext uri="{28A0092B-C50C-407E-A947-70E740481C1C}">
                <a14:useLocalDpi xmlns:a14="http://schemas.microsoft.com/office/drawing/2010/main" val="0"/>
              </a:ext>
            </a:extLst>
          </a:blip>
          <a:srcRect/>
          <a:stretch/>
        </p:blipFill>
        <p:spPr>
          <a:xfrm>
            <a:off x="0" y="0"/>
            <a:ext cx="9143998" cy="6857999"/>
          </a:xfrm>
          <a:prstGeom prst="rect">
            <a:avLst/>
          </a:prstGeom>
        </p:spPr>
      </p:pic>
      <p:sp>
        <p:nvSpPr>
          <p:cNvPr id="12" name="Text Placeholder 11"/>
          <p:cNvSpPr>
            <a:spLocks noGrp="1"/>
          </p:cNvSpPr>
          <p:nvPr>
            <p:ph type="body" idx="1"/>
          </p:nvPr>
        </p:nvSpPr>
        <p:spPr>
          <a:xfrm>
            <a:off x="425196" y="2320111"/>
            <a:ext cx="7886700" cy="38133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3" name="Title Placeholder 12"/>
          <p:cNvSpPr>
            <a:spLocks noGrp="1"/>
          </p:cNvSpPr>
          <p:nvPr>
            <p:ph type="title"/>
          </p:nvPr>
        </p:nvSpPr>
        <p:spPr>
          <a:xfrm>
            <a:off x="425196" y="1316736"/>
            <a:ext cx="7886700" cy="86843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1" name="Slide Number Placeholder 6"/>
          <p:cNvSpPr txBox="1">
            <a:spLocks/>
          </p:cNvSpPr>
          <p:nvPr userDrawn="1"/>
        </p:nvSpPr>
        <p:spPr>
          <a:xfrm>
            <a:off x="8284464" y="6221885"/>
            <a:ext cx="544068" cy="534516"/>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200" b="1" smtClean="0">
                <a:solidFill>
                  <a:schemeClr val="tx1"/>
                </a:solidFill>
                <a:latin typeface="Arial" charset="0"/>
                <a:ea typeface="Arial" charset="0"/>
                <a:cs typeface="Arial" charset="0"/>
              </a:rPr>
              <a:pPr/>
              <a:t>‹#›</a:t>
            </a:fld>
            <a:endParaRPr lang="en-US" sz="1200" b="1" dirty="0">
              <a:solidFill>
                <a:schemeClr val="tx1"/>
              </a:solidFill>
              <a:latin typeface="Arial" charset="0"/>
              <a:ea typeface="Arial" charset="0"/>
              <a:cs typeface="Arial" charset="0"/>
            </a:endParaRPr>
          </a:p>
        </p:txBody>
      </p: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6461" y="56223"/>
            <a:ext cx="5839539" cy="834219"/>
          </a:xfrm>
          <a:prstGeom prst="rect">
            <a:avLst/>
          </a:prstGeom>
        </p:spPr>
      </p:pic>
    </p:spTree>
    <p:extLst>
      <p:ext uri="{BB962C8B-B14F-4D97-AF65-F5344CB8AC3E}">
        <p14:creationId xmlns:p14="http://schemas.microsoft.com/office/powerpoint/2010/main" val="538035647"/>
      </p:ext>
    </p:extLst>
  </p:cSld>
  <p:clrMap bg1="lt1" tx1="dk1" bg2="lt2" tx2="dk2" accent1="accent1" accent2="accent2" accent3="accent3" accent4="accent4" accent5="accent5" accent6="accent6" hlink="hlink" folHlink="folHlink"/>
  <p:sldLayoutIdLst>
    <p:sldLayoutId id="2147483896" r:id="rId1"/>
    <p:sldLayoutId id="2147483894" r:id="rId2"/>
    <p:sldLayoutId id="2147483895" r:id="rId3"/>
    <p:sldLayoutId id="2147483897" r:id="rId4"/>
    <p:sldLayoutId id="2147483907" r:id="rId5"/>
    <p:sldLayoutId id="2147483898" r:id="rId6"/>
    <p:sldLayoutId id="2147483900" r:id="rId7"/>
    <p:sldLayoutId id="2147483906" r:id="rId8"/>
    <p:sldLayoutId id="2147483902" r:id="rId9"/>
    <p:sldLayoutId id="2147483908" r:id="rId10"/>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2700" kern="1200">
          <a:solidFill>
            <a:schemeClr val="tx2"/>
          </a:solidFill>
          <a:latin typeface="Georgia" charset="0"/>
          <a:ea typeface="Georgia" charset="0"/>
          <a:cs typeface="Georgia" charset="0"/>
        </a:defRPr>
      </a:lvl1pPr>
    </p:titleStyle>
    <p:bodyStyle>
      <a:lvl1pPr marL="171450" indent="-171450" algn="l" defTabSz="685800" rtl="0" eaLnBrk="1" latinLnBrk="0" hangingPunct="1">
        <a:lnSpc>
          <a:spcPct val="90000"/>
        </a:lnSpc>
        <a:spcBef>
          <a:spcPts val="750"/>
        </a:spcBef>
        <a:buClr>
          <a:srgbClr val="005BBB"/>
        </a:buClr>
        <a:buFont typeface="Arial" panose="020B0604020202020204" pitchFamily="34" charset="0"/>
        <a:buChar char="•"/>
        <a:defRPr sz="1500" kern="1200" baseline="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Clr>
          <a:srgbClr val="005BBB"/>
        </a:buClr>
        <a:buFont typeface="Arial" panose="020B0604020202020204" pitchFamily="34" charset="0"/>
        <a:buChar char="•"/>
        <a:defRPr sz="1500" kern="1200" baseline="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Clr>
          <a:srgbClr val="005BBB"/>
        </a:buClr>
        <a:buFont typeface="LucidaGrande" charset="0"/>
        <a:buChar char="-"/>
        <a:defRPr sz="1350" kern="1200" baseline="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80" userDrawn="1">
          <p15:clr>
            <a:srgbClr val="F26B43"/>
          </p15:clr>
        </p15:guide>
        <p15:guide id="2" pos="312" userDrawn="1">
          <p15:clr>
            <a:srgbClr val="F26B43"/>
          </p15:clr>
        </p15:guide>
        <p15:guide id="3" orient="horz" pos="4016" userDrawn="1">
          <p15:clr>
            <a:srgbClr val="F26B43"/>
          </p15:clr>
        </p15:guide>
        <p15:guide id="4" pos="5544" userDrawn="1">
          <p15:clr>
            <a:srgbClr val="F26B43"/>
          </p15:clr>
        </p15:guide>
        <p15:guide id="5" pos="216" userDrawn="1">
          <p15:clr>
            <a:srgbClr val="F26B43"/>
          </p15:clr>
        </p15:guide>
        <p15:guide id="6" pos="3348" userDrawn="1">
          <p15:clr>
            <a:srgbClr val="F26B43"/>
          </p15:clr>
        </p15:guide>
        <p15:guide id="7" pos="3528" userDrawn="1">
          <p15:clr>
            <a:srgbClr val="F26B43"/>
          </p15:clr>
        </p15:guide>
        <p15:guide id="8" pos="3384" userDrawn="1">
          <p15:clr>
            <a:srgbClr val="F26B43"/>
          </p15:clr>
        </p15:guide>
        <p15:guide id="9" orient="horz" pos="1848" userDrawn="1">
          <p15:clr>
            <a:srgbClr val="F26B43"/>
          </p15:clr>
        </p15:guide>
        <p15:guide id="10" orient="horz" pos="1896" userDrawn="1">
          <p15:clr>
            <a:srgbClr val="F26B43"/>
          </p15:clr>
        </p15:guide>
        <p15:guide id="11" orient="horz" pos="2880" userDrawn="1">
          <p15:clr>
            <a:srgbClr val="F26B43"/>
          </p15:clr>
        </p15:guide>
        <p15:guide id="12" orient="horz" pos="28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https://www.youtube.com/embed/k1owPOJ1e1k" TargetMode="Externa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15766/mep_2374-8265.10718"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http://resteach.ccnmtl.columbia.edu/" TargetMode="External"/><Relationship Id="rId4" Type="http://schemas.openxmlformats.org/officeDocument/2006/relationships/hyperlink" Target="https://doi.org/10.15766/mep_2374-8265.10611"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oi.org/10.15766/mep_2374-8265.10611" TargetMode="External"/><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hyperlink" Target="http://resteach.ccnmtl.columbia.edu/"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34065" y="226142"/>
            <a:ext cx="7325031" cy="1220521"/>
          </a:xfrm>
        </p:spPr>
        <p:txBody>
          <a:bodyPr/>
          <a:lstStyle/>
          <a:p>
            <a:pPr algn="ctr"/>
            <a:r>
              <a:rPr lang="en-US" dirty="0" smtClean="0"/>
              <a:t>The five </a:t>
            </a:r>
            <a:r>
              <a:rPr lang="en-US" dirty="0" err="1" smtClean="0"/>
              <a:t>microskills</a:t>
            </a:r>
            <a:endParaRPr lang="en-US" dirty="0"/>
          </a:p>
        </p:txBody>
      </p:sp>
      <p:sp>
        <p:nvSpPr>
          <p:cNvPr id="4" name="Text Placeholder 1"/>
          <p:cNvSpPr>
            <a:spLocks noGrp="1"/>
          </p:cNvSpPr>
          <p:nvPr>
            <p:ph type="body" sz="quarter" idx="10"/>
          </p:nvPr>
        </p:nvSpPr>
        <p:spPr>
          <a:xfrm>
            <a:off x="-170052" y="4809604"/>
            <a:ext cx="4979987" cy="1651000"/>
          </a:xfrm>
        </p:spPr>
        <p:txBody>
          <a:bodyPr>
            <a:noAutofit/>
          </a:bodyPr>
          <a:lstStyle/>
          <a:p>
            <a:pPr algn="ctr"/>
            <a:r>
              <a:rPr lang="en-US" sz="4500" dirty="0" smtClean="0">
                <a:latin typeface="+mj-lt"/>
              </a:rPr>
              <a:t>UB </a:t>
            </a:r>
            <a:r>
              <a:rPr lang="en-US" sz="4500" dirty="0" err="1" smtClean="0">
                <a:ln>
                  <a:solidFill>
                    <a:schemeClr val="accent3">
                      <a:lumMod val="75000"/>
                    </a:schemeClr>
                  </a:solidFill>
                </a:ln>
                <a:solidFill>
                  <a:schemeClr val="accent3">
                    <a:lumMod val="60000"/>
                    <a:lumOff val="40000"/>
                  </a:schemeClr>
                </a:solidFill>
                <a:latin typeface="+mj-lt"/>
              </a:rPr>
              <a:t>REds</a:t>
            </a:r>
            <a:endParaRPr lang="en-US" sz="4500" dirty="0">
              <a:latin typeface="+mj-lt"/>
            </a:endParaRPr>
          </a:p>
        </p:txBody>
      </p:sp>
      <p:sp>
        <p:nvSpPr>
          <p:cNvPr id="2" name="TextBox 1"/>
          <p:cNvSpPr txBox="1"/>
          <p:nvPr/>
        </p:nvSpPr>
        <p:spPr>
          <a:xfrm>
            <a:off x="1219015" y="1453146"/>
            <a:ext cx="6755130" cy="954107"/>
          </a:xfrm>
          <a:prstGeom prst="rect">
            <a:avLst/>
          </a:prstGeom>
          <a:noFill/>
        </p:spPr>
        <p:txBody>
          <a:bodyPr wrap="square" rtlCol="0">
            <a:spAutoFit/>
          </a:bodyPr>
          <a:lstStyle/>
          <a:p>
            <a:pPr algn="ctr"/>
            <a:r>
              <a:rPr lang="en-US" sz="2800" i="1" dirty="0" smtClean="0">
                <a:solidFill>
                  <a:schemeClr val="bg1"/>
                </a:solidFill>
                <a:latin typeface="Georgia" panose="02040502050405020303" pitchFamily="18" charset="0"/>
              </a:rPr>
              <a:t>A strategy for efficient and effective teaching in the clinical setting</a:t>
            </a:r>
            <a:endParaRPr lang="en-US" sz="2800"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461822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LEGO Surgery: One Minute Preceptor"/>
          <p:cNvSpPr>
            <a:spLocks noGrp="1"/>
          </p:cNvSpPr>
          <p:nvPr>
            <p:ph type="title"/>
          </p:nvPr>
        </p:nvSpPr>
        <p:spPr>
          <a:xfrm>
            <a:off x="427101" y="1320800"/>
            <a:ext cx="7886700" cy="435429"/>
          </a:xfrm>
        </p:spPr>
        <p:txBody>
          <a:bodyPr/>
          <a:lstStyle/>
          <a:p>
            <a:pPr algn="ctr"/>
            <a:r>
              <a:rPr lang="en-US" dirty="0"/>
              <a:t>LEGO Surgery: One Minute Preceptor</a:t>
            </a:r>
          </a:p>
        </p:txBody>
      </p:sp>
      <p:pic>
        <p:nvPicPr>
          <p:cNvPr id="5" name="k1owPOJ1e1k" descr="This is a video with animated LEGO characters talking about an efficient way to teach medical students by using the &quot;One Minute Preceptor&quot; technique." title="Video: LEGO Surgery - The One Minute Preceptor"/>
          <p:cNvPicPr>
            <a:picLocks noRot="1" noChangeAspect="1"/>
          </p:cNvPicPr>
          <p:nvPr>
            <a:videoFile r:link="rId1"/>
          </p:nvPr>
        </p:nvPicPr>
        <p:blipFill>
          <a:blip r:embed="rId4"/>
          <a:stretch>
            <a:fillRect/>
          </a:stretch>
        </p:blipFill>
        <p:spPr>
          <a:xfrm>
            <a:off x="177421" y="1756229"/>
            <a:ext cx="8830101" cy="4644571"/>
          </a:xfrm>
          <a:prstGeom prst="rect">
            <a:avLst/>
          </a:prstGeom>
        </p:spPr>
      </p:pic>
    </p:spTree>
    <p:extLst>
      <p:ext uri="{BB962C8B-B14F-4D97-AF65-F5344CB8AC3E}">
        <p14:creationId xmlns:p14="http://schemas.microsoft.com/office/powerpoint/2010/main" val="4109714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25196" y="918972"/>
            <a:ext cx="7886700" cy="1152144"/>
          </a:xfrm>
        </p:spPr>
        <p:txBody>
          <a:bodyPr>
            <a:noAutofit/>
          </a:bodyPr>
          <a:lstStyle/>
          <a:p>
            <a:pPr eaLnBrk="1" hangingPunct="1"/>
            <a:r>
              <a:rPr lang="en-US" altLang="en-US" sz="3600" b="1" dirty="0" smtClean="0"/>
              <a:t>Teaching in the Clinical Setting - The Five-step </a:t>
            </a:r>
            <a:r>
              <a:rPr lang="en-US" altLang="en-US" sz="3600" b="1" dirty="0" err="1" smtClean="0"/>
              <a:t>Microskills</a:t>
            </a:r>
            <a:r>
              <a:rPr lang="en-US" altLang="en-US" sz="3600" b="1" dirty="0" smtClean="0"/>
              <a:t> Model</a:t>
            </a:r>
          </a:p>
        </p:txBody>
      </p:sp>
      <p:graphicFrame>
        <p:nvGraphicFramePr>
          <p:cNvPr id="3" name="Diagram 2" descr="Explains the steps involved in the Five-step Microskills Model." title="Flow Diagram"/>
          <p:cNvGraphicFramePr/>
          <p:nvPr>
            <p:extLst>
              <p:ext uri="{D42A27DB-BD31-4B8C-83A1-F6EECF244321}">
                <p14:modId xmlns:p14="http://schemas.microsoft.com/office/powerpoint/2010/main" val="4018544843"/>
              </p:ext>
            </p:extLst>
          </p:nvPr>
        </p:nvGraphicFramePr>
        <p:xfrm>
          <a:off x="608076" y="2045970"/>
          <a:ext cx="7886700" cy="42153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170482" y="6261315"/>
            <a:ext cx="9174996" cy="738664"/>
          </a:xfrm>
          <a:prstGeom prst="rect">
            <a:avLst/>
          </a:prstGeom>
          <a:noFill/>
        </p:spPr>
        <p:txBody>
          <a:bodyPr wrap="square" rtlCol="0">
            <a:spAutoFit/>
          </a:bodyPr>
          <a:lstStyle/>
          <a:p>
            <a:pPr fontAlgn="base"/>
            <a:r>
              <a:rPr lang="en-US" sz="1400" dirty="0" err="1" smtClean="0"/>
              <a:t>Neher</a:t>
            </a:r>
            <a:r>
              <a:rPr lang="en-US" sz="1400" dirty="0" smtClean="0"/>
              <a:t>, J.</a:t>
            </a:r>
            <a:r>
              <a:rPr lang="en-US" sz="1400" dirty="0"/>
              <a:t> </a:t>
            </a:r>
            <a:r>
              <a:rPr lang="en-US" sz="1400" dirty="0" smtClean="0"/>
              <a:t>Gordon</a:t>
            </a:r>
            <a:r>
              <a:rPr lang="en-US" sz="1400" dirty="0"/>
              <a:t>, </a:t>
            </a:r>
            <a:r>
              <a:rPr lang="en-US" sz="1400" dirty="0" smtClean="0"/>
              <a:t>C. Meyer, B.</a:t>
            </a:r>
            <a:r>
              <a:rPr lang="en-US" sz="1400" dirty="0"/>
              <a:t> </a:t>
            </a:r>
            <a:r>
              <a:rPr lang="en-US" sz="1400" dirty="0" smtClean="0"/>
              <a:t>Stevens, N.</a:t>
            </a:r>
            <a:r>
              <a:rPr lang="en-US" sz="1400" dirty="0"/>
              <a:t> </a:t>
            </a:r>
            <a:r>
              <a:rPr lang="en-US" sz="1400" dirty="0" smtClean="0"/>
              <a:t>J </a:t>
            </a:r>
            <a:r>
              <a:rPr lang="en-US" sz="1400" dirty="0"/>
              <a:t>Am Board Fam </a:t>
            </a:r>
            <a:r>
              <a:rPr lang="en-US" sz="1400" dirty="0" err="1"/>
              <a:t>Pract</a:t>
            </a:r>
            <a:r>
              <a:rPr lang="en-US" sz="1400" dirty="0"/>
              <a:t> July 1992, 5 (4) 419-424; DOI: https://doi.org/10.3122/jabfm.5.4.419</a:t>
            </a:r>
          </a:p>
          <a:p>
            <a:endParaRPr lang="en-US" sz="1400" dirty="0"/>
          </a:p>
        </p:txBody>
      </p:sp>
    </p:spTree>
    <p:custDataLst>
      <p:tags r:id="rId1"/>
    </p:custDataLst>
    <p:extLst>
      <p:ext uri="{BB962C8B-B14F-4D97-AF65-F5344CB8AC3E}">
        <p14:creationId xmlns:p14="http://schemas.microsoft.com/office/powerpoint/2010/main" val="2277185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4EDB-6A24-4EB2-8FFB-4F83E5B000CA}"/>
              </a:ext>
            </a:extLst>
          </p:cNvPr>
          <p:cNvSpPr>
            <a:spLocks noGrp="1"/>
          </p:cNvSpPr>
          <p:nvPr>
            <p:ph type="title"/>
          </p:nvPr>
        </p:nvSpPr>
        <p:spPr>
          <a:xfrm>
            <a:off x="425196" y="882521"/>
            <a:ext cx="7886700" cy="868430"/>
          </a:xfrm>
        </p:spPr>
        <p:txBody>
          <a:bodyPr>
            <a:normAutofit/>
          </a:bodyPr>
          <a:lstStyle/>
          <a:p>
            <a:pPr algn="ctr"/>
            <a:r>
              <a:rPr lang="en-US" sz="3600" b="1" dirty="0"/>
              <a:t>Get a Commitment</a:t>
            </a:r>
          </a:p>
        </p:txBody>
      </p:sp>
      <p:sp>
        <p:nvSpPr>
          <p:cNvPr id="3" name="Content Placeholder 2">
            <a:extLst>
              <a:ext uri="{FF2B5EF4-FFF2-40B4-BE49-F238E27FC236}">
                <a16:creationId xmlns:a16="http://schemas.microsoft.com/office/drawing/2014/main" id="{7EC193B4-3BA2-444C-94D8-E5A639AEB5C2}"/>
              </a:ext>
            </a:extLst>
          </p:cNvPr>
          <p:cNvSpPr>
            <a:spLocks noGrp="1"/>
          </p:cNvSpPr>
          <p:nvPr>
            <p:ph idx="1"/>
          </p:nvPr>
        </p:nvSpPr>
        <p:spPr>
          <a:xfrm>
            <a:off x="425196" y="1920061"/>
            <a:ext cx="7886700" cy="3813382"/>
          </a:xfrm>
        </p:spPr>
        <p:txBody>
          <a:bodyPr>
            <a:normAutofit/>
          </a:bodyPr>
          <a:lstStyle/>
          <a:p>
            <a:r>
              <a:rPr lang="en-US" sz="2800" dirty="0" smtClean="0"/>
              <a:t>Assesses learner knowledge/comfort</a:t>
            </a:r>
            <a:endParaRPr lang="en-US" sz="2800" dirty="0"/>
          </a:p>
          <a:p>
            <a:r>
              <a:rPr lang="en-US" sz="2800" dirty="0"/>
              <a:t>Demonstrates ability to process </a:t>
            </a:r>
            <a:r>
              <a:rPr lang="en-US" sz="2800" dirty="0" smtClean="0"/>
              <a:t>information</a:t>
            </a:r>
            <a:endParaRPr lang="en-US" sz="2800" dirty="0"/>
          </a:p>
          <a:p>
            <a:r>
              <a:rPr lang="en-US" sz="2800" dirty="0" smtClean="0"/>
              <a:t>Bolsters </a:t>
            </a:r>
            <a:r>
              <a:rPr lang="en-US" sz="2800" dirty="0"/>
              <a:t>sense of ownership of the </a:t>
            </a:r>
            <a:r>
              <a:rPr lang="en-US" sz="2800" dirty="0" smtClean="0"/>
              <a:t>patient</a:t>
            </a:r>
          </a:p>
          <a:p>
            <a:pPr marL="0" indent="0">
              <a:buNone/>
            </a:pPr>
            <a:endParaRPr lang="en-US" sz="2800" dirty="0"/>
          </a:p>
          <a:p>
            <a:pPr marL="0" indent="0">
              <a:buNone/>
            </a:pPr>
            <a:r>
              <a:rPr lang="en-US" sz="2800" b="1" dirty="0">
                <a:solidFill>
                  <a:srgbClr val="005BBB"/>
                </a:solidFill>
              </a:rPr>
              <a:t>Pitfalls</a:t>
            </a:r>
          </a:p>
          <a:p>
            <a:pPr lvl="1"/>
            <a:r>
              <a:rPr lang="en-US" sz="2800" dirty="0">
                <a:solidFill>
                  <a:srgbClr val="005BBB"/>
                </a:solidFill>
              </a:rPr>
              <a:t>Interrupting</a:t>
            </a:r>
          </a:p>
          <a:p>
            <a:pPr lvl="1"/>
            <a:r>
              <a:rPr lang="en-US" sz="2800" dirty="0">
                <a:solidFill>
                  <a:srgbClr val="005BBB"/>
                </a:solidFill>
              </a:rPr>
              <a:t>Collecting basic data</a:t>
            </a:r>
          </a:p>
          <a:p>
            <a:pPr lvl="1"/>
            <a:endParaRPr lang="en-US" sz="2800" dirty="0"/>
          </a:p>
          <a:p>
            <a:pPr lvl="1"/>
            <a:endParaRPr lang="en-US" sz="2800" dirty="0"/>
          </a:p>
          <a:p>
            <a:endParaRPr lang="en-US" sz="2800" dirty="0"/>
          </a:p>
          <a:p>
            <a:pPr marL="0" indent="0">
              <a:buNone/>
            </a:pPr>
            <a:endParaRPr lang="en-US" sz="2800" dirty="0"/>
          </a:p>
          <a:p>
            <a:pPr lvl="1"/>
            <a:endParaRPr lang="en-US" sz="2800" dirty="0"/>
          </a:p>
          <a:p>
            <a:pPr lvl="1"/>
            <a:endParaRPr lang="en-US" sz="2800" dirty="0"/>
          </a:p>
        </p:txBody>
      </p:sp>
      <p:pic>
        <p:nvPicPr>
          <p:cNvPr id="5" name="Picture 4" descr="Get a Commitment" title="Clip Art"/>
          <p:cNvPicPr>
            <a:picLocks noChangeAspect="1"/>
          </p:cNvPicPr>
          <p:nvPr/>
        </p:nvPicPr>
        <p:blipFill>
          <a:blip r:embed="rId3"/>
          <a:stretch>
            <a:fillRect/>
          </a:stretch>
        </p:blipFill>
        <p:spPr>
          <a:xfrm>
            <a:off x="5004435" y="5352097"/>
            <a:ext cx="3409950" cy="1343025"/>
          </a:xfrm>
          <a:prstGeom prst="rect">
            <a:avLst/>
          </a:prstGeom>
        </p:spPr>
      </p:pic>
    </p:spTree>
    <p:extLst>
      <p:ext uri="{BB962C8B-B14F-4D97-AF65-F5344CB8AC3E}">
        <p14:creationId xmlns:p14="http://schemas.microsoft.com/office/powerpoint/2010/main" val="192170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 y="1165860"/>
            <a:ext cx="7886700" cy="1167896"/>
          </a:xfrm>
        </p:spPr>
        <p:txBody>
          <a:bodyPr>
            <a:normAutofit/>
          </a:bodyPr>
          <a:lstStyle/>
          <a:p>
            <a:r>
              <a:rPr lang="en-US" sz="3600" b="1" dirty="0" smtClean="0"/>
              <a:t>Get a Commitment - Potential Follow Up Questions</a:t>
            </a:r>
            <a:endParaRPr lang="en-US" sz="3600" b="1" dirty="0"/>
          </a:p>
        </p:txBody>
      </p:sp>
      <p:sp>
        <p:nvSpPr>
          <p:cNvPr id="4" name="Content Placeholder 2"/>
          <p:cNvSpPr>
            <a:spLocks noGrp="1"/>
          </p:cNvSpPr>
          <p:nvPr>
            <p:ph idx="1"/>
          </p:nvPr>
        </p:nvSpPr>
        <p:spPr>
          <a:xfrm>
            <a:off x="425196" y="2663011"/>
            <a:ext cx="7886700" cy="3813382"/>
          </a:xfrm>
        </p:spPr>
        <p:txBody>
          <a:bodyPr>
            <a:normAutofit/>
          </a:bodyPr>
          <a:lstStyle/>
          <a:p>
            <a:pPr>
              <a:defRPr/>
            </a:pPr>
            <a:r>
              <a:rPr lang="en-US" altLang="en-US" sz="2800" dirty="0"/>
              <a:t>“What other diagnoses would you consider in this setting?”</a:t>
            </a:r>
          </a:p>
          <a:p>
            <a:pPr>
              <a:defRPr/>
            </a:pPr>
            <a:r>
              <a:rPr lang="en-US" altLang="en-US" sz="2800" dirty="0"/>
              <a:t>“What do you think is the most likely diagnosis?</a:t>
            </a:r>
          </a:p>
          <a:p>
            <a:pPr>
              <a:defRPr/>
            </a:pPr>
            <a:r>
              <a:rPr lang="en-US" altLang="en-US" sz="2800" dirty="0"/>
              <a:t>“How do you think we should treat this patient?”</a:t>
            </a:r>
          </a:p>
          <a:p>
            <a:pPr>
              <a:defRPr/>
            </a:pPr>
            <a:r>
              <a:rPr lang="en-US" altLang="en-US" sz="2800" dirty="0"/>
              <a:t>“Do you think this patient needs to be hospitalized?”</a:t>
            </a:r>
          </a:p>
        </p:txBody>
      </p:sp>
      <p:pic>
        <p:nvPicPr>
          <p:cNvPr id="3" name="Picture 2" descr="Follow-up Questions" title="Clip Art"/>
          <p:cNvPicPr>
            <a:picLocks noChangeAspect="1"/>
          </p:cNvPicPr>
          <p:nvPr/>
        </p:nvPicPr>
        <p:blipFill>
          <a:blip r:embed="rId3"/>
          <a:stretch>
            <a:fillRect/>
          </a:stretch>
        </p:blipFill>
        <p:spPr>
          <a:xfrm>
            <a:off x="425196" y="5703570"/>
            <a:ext cx="4478655" cy="1102078"/>
          </a:xfrm>
          <a:prstGeom prst="rect">
            <a:avLst/>
          </a:prstGeom>
        </p:spPr>
      </p:pic>
    </p:spTree>
    <p:extLst>
      <p:ext uri="{BB962C8B-B14F-4D97-AF65-F5344CB8AC3E}">
        <p14:creationId xmlns:p14="http://schemas.microsoft.com/office/powerpoint/2010/main" val="35216030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4813"/>
            <a:ext cx="7886700" cy="868430"/>
          </a:xfrm>
        </p:spPr>
        <p:txBody>
          <a:bodyPr>
            <a:normAutofit/>
          </a:bodyPr>
          <a:lstStyle/>
          <a:p>
            <a:pPr algn="ctr"/>
            <a:r>
              <a:rPr lang="en-US" sz="3600" b="1" dirty="0"/>
              <a:t>Probe for Supporting Evidence</a:t>
            </a:r>
          </a:p>
        </p:txBody>
      </p:sp>
      <p:sp>
        <p:nvSpPr>
          <p:cNvPr id="3" name="Content Placeholder 2"/>
          <p:cNvSpPr>
            <a:spLocks noGrp="1"/>
          </p:cNvSpPr>
          <p:nvPr>
            <p:ph idx="1"/>
          </p:nvPr>
        </p:nvSpPr>
        <p:spPr>
          <a:xfrm>
            <a:off x="605789" y="2171700"/>
            <a:ext cx="7330967" cy="2979420"/>
          </a:xfrm>
        </p:spPr>
        <p:txBody>
          <a:bodyPr>
            <a:noAutofit/>
          </a:bodyPr>
          <a:lstStyle/>
          <a:p>
            <a:r>
              <a:rPr lang="en-US" sz="2400" dirty="0"/>
              <a:t>Demonstrates </a:t>
            </a:r>
            <a:r>
              <a:rPr lang="en-US" sz="2400" dirty="0" smtClean="0"/>
              <a:t>thought </a:t>
            </a:r>
            <a:r>
              <a:rPr lang="en-US" sz="2400" dirty="0"/>
              <a:t>process and clinical reasoning</a:t>
            </a:r>
          </a:p>
          <a:p>
            <a:r>
              <a:rPr lang="en-US" sz="2400" dirty="0" smtClean="0"/>
              <a:t>Allows teacher to assess the learner’s ability to synthesize information</a:t>
            </a:r>
          </a:p>
          <a:p>
            <a:pPr marL="0" indent="0">
              <a:buNone/>
            </a:pPr>
            <a:endParaRPr lang="en-US" sz="2400" dirty="0"/>
          </a:p>
          <a:p>
            <a:pPr marL="0" indent="0">
              <a:buNone/>
            </a:pPr>
            <a:r>
              <a:rPr lang="en-US" sz="2400" b="1" dirty="0">
                <a:solidFill>
                  <a:srgbClr val="005BBB"/>
                </a:solidFill>
              </a:rPr>
              <a:t>Pitfalls:</a:t>
            </a:r>
          </a:p>
          <a:p>
            <a:pPr lvl="1"/>
            <a:r>
              <a:rPr lang="en-US" sz="2400" dirty="0">
                <a:solidFill>
                  <a:srgbClr val="005BBB"/>
                </a:solidFill>
              </a:rPr>
              <a:t>Grilling or pimping</a:t>
            </a:r>
          </a:p>
          <a:p>
            <a:pPr lvl="1"/>
            <a:r>
              <a:rPr lang="en-US" sz="2400" dirty="0" smtClean="0">
                <a:solidFill>
                  <a:srgbClr val="005BBB"/>
                </a:solidFill>
              </a:rPr>
              <a:t>Passing judgment- </a:t>
            </a:r>
            <a:r>
              <a:rPr lang="en-US" sz="2400" dirty="0">
                <a:solidFill>
                  <a:srgbClr val="005BBB"/>
                </a:solidFill>
              </a:rPr>
              <a:t>resist the urge to negate the original diagnosis</a:t>
            </a:r>
          </a:p>
          <a:p>
            <a:pPr lvl="1"/>
            <a:r>
              <a:rPr lang="en-US" sz="2400" dirty="0" smtClean="0">
                <a:solidFill>
                  <a:srgbClr val="005BBB"/>
                </a:solidFill>
              </a:rPr>
              <a:t>Asking </a:t>
            </a:r>
            <a:r>
              <a:rPr lang="en-US" sz="2400" dirty="0">
                <a:solidFill>
                  <a:srgbClr val="005BBB"/>
                </a:solidFill>
              </a:rPr>
              <a:t>closed patient fact questions – “was there blood in the stool?”</a:t>
            </a:r>
          </a:p>
          <a:p>
            <a:pPr marL="201168" lvl="1" indent="0">
              <a:buNone/>
            </a:pPr>
            <a:endParaRPr lang="en-US" sz="2400" dirty="0"/>
          </a:p>
        </p:txBody>
      </p:sp>
      <p:pic>
        <p:nvPicPr>
          <p:cNvPr id="4" name="Picture 3" descr="Keep Calm - Make a Differential Diagnosis" title="Clip Art"/>
          <p:cNvPicPr>
            <a:picLocks noChangeAspect="1"/>
          </p:cNvPicPr>
          <p:nvPr/>
        </p:nvPicPr>
        <p:blipFill>
          <a:blip r:embed="rId3"/>
          <a:stretch>
            <a:fillRect/>
          </a:stretch>
        </p:blipFill>
        <p:spPr>
          <a:xfrm>
            <a:off x="7899480" y="1074813"/>
            <a:ext cx="1150809" cy="1344454"/>
          </a:xfrm>
          <a:prstGeom prst="rect">
            <a:avLst/>
          </a:prstGeom>
        </p:spPr>
      </p:pic>
    </p:spTree>
    <p:extLst>
      <p:ext uri="{BB962C8B-B14F-4D97-AF65-F5344CB8AC3E}">
        <p14:creationId xmlns:p14="http://schemas.microsoft.com/office/powerpoint/2010/main" val="968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25196" y="1120140"/>
            <a:ext cx="7886700" cy="1223010"/>
          </a:xfrm>
        </p:spPr>
        <p:txBody>
          <a:bodyPr>
            <a:noAutofit/>
          </a:bodyPr>
          <a:lstStyle/>
          <a:p>
            <a:pPr algn="ctr"/>
            <a:r>
              <a:rPr lang="en-US" altLang="en-US" sz="3600" b="1" dirty="0"/>
              <a:t>Probe for Supporting Evidence-Example Questions</a:t>
            </a:r>
          </a:p>
        </p:txBody>
      </p:sp>
      <p:sp>
        <p:nvSpPr>
          <p:cNvPr id="3" name="Content Placeholder 2"/>
          <p:cNvSpPr>
            <a:spLocks noGrp="1"/>
          </p:cNvSpPr>
          <p:nvPr>
            <p:ph idx="1"/>
          </p:nvPr>
        </p:nvSpPr>
        <p:spPr>
          <a:xfrm>
            <a:off x="425196" y="2480131"/>
            <a:ext cx="7886700" cy="3813382"/>
          </a:xfrm>
        </p:spPr>
        <p:txBody>
          <a:bodyPr>
            <a:normAutofit/>
          </a:bodyPr>
          <a:lstStyle/>
          <a:p>
            <a:r>
              <a:rPr lang="en-US" altLang="en-US" sz="2800" dirty="0"/>
              <a:t>“What factors in the history and physical support your diagnosis?”</a:t>
            </a:r>
          </a:p>
          <a:p>
            <a:r>
              <a:rPr lang="en-US" altLang="en-US" sz="2800" dirty="0"/>
              <a:t>“Looking at your three diagnoses, which explains all of the findings?”</a:t>
            </a:r>
          </a:p>
          <a:p>
            <a:r>
              <a:rPr lang="en-US" altLang="en-US" sz="2800" dirty="0"/>
              <a:t>“What facts do not support your diagnosis?”</a:t>
            </a:r>
          </a:p>
          <a:p>
            <a:r>
              <a:rPr lang="en-US" altLang="en-US" sz="2800" dirty="0"/>
              <a:t>“What other lab tests would be helpful </a:t>
            </a:r>
            <a:r>
              <a:rPr lang="en-US" altLang="en-US" sz="2800" dirty="0" smtClean="0"/>
              <a:t>to support </a:t>
            </a:r>
            <a:r>
              <a:rPr lang="en-US" altLang="en-US" sz="2800" dirty="0"/>
              <a:t>this diagnosis?”</a:t>
            </a:r>
          </a:p>
        </p:txBody>
      </p:sp>
      <p:pic>
        <p:nvPicPr>
          <p:cNvPr id="2" name="Picture 1" descr="Probing for supporting evidence." title="Clip Art"/>
          <p:cNvPicPr>
            <a:picLocks noChangeAspect="1"/>
          </p:cNvPicPr>
          <p:nvPr/>
        </p:nvPicPr>
        <p:blipFill>
          <a:blip r:embed="rId2"/>
          <a:stretch>
            <a:fillRect/>
          </a:stretch>
        </p:blipFill>
        <p:spPr>
          <a:xfrm>
            <a:off x="7142781" y="4988260"/>
            <a:ext cx="1421130" cy="1595420"/>
          </a:xfrm>
          <a:prstGeom prst="rect">
            <a:avLst/>
          </a:prstGeom>
        </p:spPr>
      </p:pic>
    </p:spTree>
    <p:extLst>
      <p:ext uri="{BB962C8B-B14F-4D97-AF65-F5344CB8AC3E}">
        <p14:creationId xmlns:p14="http://schemas.microsoft.com/office/powerpoint/2010/main" val="2682788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 y="1122426"/>
            <a:ext cx="7886700" cy="683514"/>
          </a:xfrm>
        </p:spPr>
        <p:txBody>
          <a:bodyPr>
            <a:normAutofit/>
          </a:bodyPr>
          <a:lstStyle/>
          <a:p>
            <a:pPr algn="ctr"/>
            <a:r>
              <a:rPr lang="en-US" sz="3600" b="1" dirty="0"/>
              <a:t>Teach General Rules</a:t>
            </a:r>
          </a:p>
        </p:txBody>
      </p:sp>
      <p:sp>
        <p:nvSpPr>
          <p:cNvPr id="3" name="Content Placeholder 2"/>
          <p:cNvSpPr>
            <a:spLocks noGrp="1"/>
          </p:cNvSpPr>
          <p:nvPr>
            <p:ph idx="1"/>
          </p:nvPr>
        </p:nvSpPr>
        <p:spPr>
          <a:xfrm>
            <a:off x="425196" y="1977390"/>
            <a:ext cx="7886700" cy="4156103"/>
          </a:xfrm>
        </p:spPr>
        <p:txBody>
          <a:bodyPr>
            <a:noAutofit/>
          </a:bodyPr>
          <a:lstStyle/>
          <a:p>
            <a:r>
              <a:rPr lang="en-US" sz="2800" dirty="0"/>
              <a:t>Just fill in the gaps</a:t>
            </a:r>
          </a:p>
          <a:p>
            <a:r>
              <a:rPr lang="en-US" sz="2800" dirty="0" smtClean="0"/>
              <a:t>Keep it simple </a:t>
            </a:r>
            <a:r>
              <a:rPr lang="en-US" sz="2800" dirty="0"/>
              <a:t>(</a:t>
            </a:r>
            <a:r>
              <a:rPr lang="en-US" sz="2800" dirty="0" smtClean="0"/>
              <a:t>2-3 </a:t>
            </a:r>
            <a:r>
              <a:rPr lang="en-US" sz="2800" dirty="0"/>
              <a:t>points </a:t>
            </a:r>
            <a:r>
              <a:rPr lang="en-US" sz="2800" dirty="0" smtClean="0"/>
              <a:t>only)</a:t>
            </a:r>
            <a:endParaRPr lang="en-US" sz="2800" dirty="0"/>
          </a:p>
          <a:p>
            <a:r>
              <a:rPr lang="en-US" sz="2800" dirty="0" smtClean="0"/>
              <a:t>Can teach on systems</a:t>
            </a:r>
            <a:r>
              <a:rPr lang="en-US" sz="2800" dirty="0"/>
              <a:t>, processes, patient care considerations</a:t>
            </a:r>
          </a:p>
          <a:p>
            <a:r>
              <a:rPr lang="en-US" sz="2800" dirty="0"/>
              <a:t>Need to be at the learner’s level</a:t>
            </a:r>
          </a:p>
          <a:p>
            <a:pPr lvl="1"/>
            <a:r>
              <a:rPr lang="en-US" sz="2800" dirty="0"/>
              <a:t>Not the teacher’s “script”</a:t>
            </a:r>
          </a:p>
          <a:p>
            <a:r>
              <a:rPr lang="en-US" sz="2800" dirty="0"/>
              <a:t>Consider showing or giving a resource</a:t>
            </a:r>
          </a:p>
          <a:p>
            <a:pPr marL="0" indent="0">
              <a:buNone/>
            </a:pPr>
            <a:endParaRPr lang="en-US" sz="2800" dirty="0" smtClean="0"/>
          </a:p>
          <a:p>
            <a:pPr marL="0" indent="0">
              <a:buNone/>
            </a:pPr>
            <a:r>
              <a:rPr lang="en-US" sz="2800" b="1" dirty="0" smtClean="0">
                <a:solidFill>
                  <a:srgbClr val="005BBB"/>
                </a:solidFill>
              </a:rPr>
              <a:t>Pitfall:</a:t>
            </a:r>
          </a:p>
          <a:p>
            <a:pPr marL="0" indent="0">
              <a:buNone/>
            </a:pPr>
            <a:r>
              <a:rPr lang="en-US" sz="2800" dirty="0" smtClean="0">
                <a:solidFill>
                  <a:srgbClr val="005BBB"/>
                </a:solidFill>
              </a:rPr>
              <a:t>Giving a </a:t>
            </a:r>
            <a:r>
              <a:rPr lang="en-US" sz="2800" dirty="0">
                <a:solidFill>
                  <a:srgbClr val="005BBB"/>
                </a:solidFill>
              </a:rPr>
              <a:t>“mini-lecture”</a:t>
            </a:r>
          </a:p>
        </p:txBody>
      </p:sp>
      <p:pic>
        <p:nvPicPr>
          <p:cNvPr id="4" name="Picture 3" descr="Teach General Rules" title="Clip Art"/>
          <p:cNvPicPr>
            <a:picLocks noChangeAspect="1"/>
          </p:cNvPicPr>
          <p:nvPr/>
        </p:nvPicPr>
        <p:blipFill>
          <a:blip r:embed="rId3"/>
          <a:stretch>
            <a:fillRect/>
          </a:stretch>
        </p:blipFill>
        <p:spPr>
          <a:xfrm>
            <a:off x="7387109" y="1122426"/>
            <a:ext cx="1336838" cy="1403985"/>
          </a:xfrm>
          <a:prstGeom prst="rect">
            <a:avLst/>
          </a:prstGeom>
        </p:spPr>
      </p:pic>
    </p:spTree>
    <p:extLst>
      <p:ext uri="{BB962C8B-B14F-4D97-AF65-F5344CB8AC3E}">
        <p14:creationId xmlns:p14="http://schemas.microsoft.com/office/powerpoint/2010/main" val="29784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56" y="996696"/>
            <a:ext cx="7886700" cy="868430"/>
          </a:xfrm>
        </p:spPr>
        <p:txBody>
          <a:bodyPr>
            <a:normAutofit/>
          </a:bodyPr>
          <a:lstStyle/>
          <a:p>
            <a:pPr algn="ctr"/>
            <a:r>
              <a:rPr lang="en-US" sz="3600" b="1" dirty="0"/>
              <a:t>Reinforce what was done Right</a:t>
            </a:r>
          </a:p>
        </p:txBody>
      </p:sp>
      <p:sp>
        <p:nvSpPr>
          <p:cNvPr id="3" name="Content Placeholder 2"/>
          <p:cNvSpPr>
            <a:spLocks noGrp="1"/>
          </p:cNvSpPr>
          <p:nvPr>
            <p:ph idx="1"/>
          </p:nvPr>
        </p:nvSpPr>
        <p:spPr/>
        <p:txBody>
          <a:bodyPr>
            <a:normAutofit/>
          </a:bodyPr>
          <a:lstStyle/>
          <a:p>
            <a:r>
              <a:rPr lang="en-US" sz="2800" dirty="0" smtClean="0"/>
              <a:t>Be </a:t>
            </a:r>
            <a:r>
              <a:rPr lang="en-US" sz="2800" dirty="0"/>
              <a:t>explicit</a:t>
            </a:r>
          </a:p>
          <a:p>
            <a:r>
              <a:rPr lang="en-US" sz="2800" dirty="0"/>
              <a:t>Be specific</a:t>
            </a:r>
          </a:p>
          <a:p>
            <a:pPr marL="0" indent="0">
              <a:buNone/>
            </a:pPr>
            <a:endParaRPr lang="en-US" sz="2800" dirty="0" smtClean="0"/>
          </a:p>
          <a:p>
            <a:pPr marL="0" indent="0">
              <a:buNone/>
            </a:pPr>
            <a:r>
              <a:rPr lang="en-US" sz="2800" b="1" dirty="0" smtClean="0">
                <a:solidFill>
                  <a:srgbClr val="005BBB"/>
                </a:solidFill>
              </a:rPr>
              <a:t>Pitfall:</a:t>
            </a:r>
          </a:p>
          <a:p>
            <a:pPr marL="0" indent="0">
              <a:buNone/>
            </a:pPr>
            <a:r>
              <a:rPr lang="en-US" sz="2800" dirty="0" smtClean="0">
                <a:solidFill>
                  <a:srgbClr val="005BBB"/>
                </a:solidFill>
              </a:rPr>
              <a:t>Giving generic </a:t>
            </a:r>
            <a:r>
              <a:rPr lang="en-US" sz="2800" dirty="0">
                <a:solidFill>
                  <a:srgbClr val="005BBB"/>
                </a:solidFill>
              </a:rPr>
              <a:t>praise – “That was a good presentation”</a:t>
            </a:r>
          </a:p>
        </p:txBody>
      </p:sp>
      <p:pic>
        <p:nvPicPr>
          <p:cNvPr id="4" name="Picture 3" descr="Thumbs up!" title="Clip Art"/>
          <p:cNvPicPr>
            <a:picLocks noChangeAspect="1"/>
          </p:cNvPicPr>
          <p:nvPr/>
        </p:nvPicPr>
        <p:blipFill>
          <a:blip r:embed="rId3"/>
          <a:stretch>
            <a:fillRect/>
          </a:stretch>
        </p:blipFill>
        <p:spPr>
          <a:xfrm>
            <a:off x="6783134" y="1865126"/>
            <a:ext cx="2028824" cy="940637"/>
          </a:xfrm>
          <a:prstGeom prst="rect">
            <a:avLst/>
          </a:prstGeom>
        </p:spPr>
      </p:pic>
    </p:spTree>
    <p:extLst>
      <p:ext uri="{BB962C8B-B14F-4D97-AF65-F5344CB8AC3E}">
        <p14:creationId xmlns:p14="http://schemas.microsoft.com/office/powerpoint/2010/main" val="48619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196" y="1008126"/>
            <a:ext cx="7886700" cy="868430"/>
          </a:xfrm>
        </p:spPr>
        <p:txBody>
          <a:bodyPr>
            <a:normAutofit/>
          </a:bodyPr>
          <a:lstStyle/>
          <a:p>
            <a:r>
              <a:rPr lang="en-US" sz="3600" b="1" dirty="0"/>
              <a:t>Correct Mistakes</a:t>
            </a:r>
          </a:p>
        </p:txBody>
      </p:sp>
      <p:sp>
        <p:nvSpPr>
          <p:cNvPr id="3" name="Content Placeholder 2"/>
          <p:cNvSpPr>
            <a:spLocks noGrp="1"/>
          </p:cNvSpPr>
          <p:nvPr>
            <p:ph idx="1"/>
          </p:nvPr>
        </p:nvSpPr>
        <p:spPr>
          <a:xfrm>
            <a:off x="425196" y="2102941"/>
            <a:ext cx="7886700" cy="3120569"/>
          </a:xfrm>
        </p:spPr>
        <p:txBody>
          <a:bodyPr>
            <a:noAutofit/>
          </a:bodyPr>
          <a:lstStyle/>
          <a:p>
            <a:r>
              <a:rPr lang="en-US" sz="2800" dirty="0" smtClean="0"/>
              <a:t>Be </a:t>
            </a:r>
            <a:r>
              <a:rPr lang="en-US" sz="2800" dirty="0"/>
              <a:t>specific</a:t>
            </a:r>
          </a:p>
          <a:p>
            <a:r>
              <a:rPr lang="en-US" sz="2800" dirty="0"/>
              <a:t>Mistakes not corrected may happen again</a:t>
            </a:r>
          </a:p>
          <a:p>
            <a:r>
              <a:rPr lang="en-US" sz="2800" dirty="0"/>
              <a:t>Give </a:t>
            </a:r>
            <a:r>
              <a:rPr lang="en-US" sz="2800" dirty="0" smtClean="0"/>
              <a:t>alternative strategies/suggestions</a:t>
            </a:r>
            <a:endParaRPr lang="en-US" sz="2800" dirty="0"/>
          </a:p>
          <a:p>
            <a:r>
              <a:rPr lang="en-US" sz="2800" dirty="0" smtClean="0"/>
              <a:t>Be cautious about </a:t>
            </a:r>
            <a:r>
              <a:rPr lang="en-US" sz="2800" dirty="0"/>
              <a:t>who is also in the preceptor room or </a:t>
            </a:r>
            <a:r>
              <a:rPr lang="en-US" sz="2800" dirty="0" smtClean="0"/>
              <a:t>nearby</a:t>
            </a:r>
          </a:p>
          <a:p>
            <a:pPr marL="0" indent="0">
              <a:buNone/>
            </a:pPr>
            <a:endParaRPr lang="en-US" sz="2800" b="1" dirty="0" smtClean="0">
              <a:solidFill>
                <a:srgbClr val="005BBB"/>
              </a:solidFill>
            </a:endParaRPr>
          </a:p>
          <a:p>
            <a:pPr marL="0" indent="0">
              <a:buNone/>
            </a:pPr>
            <a:r>
              <a:rPr lang="en-US" sz="2800" b="1" dirty="0" smtClean="0">
                <a:solidFill>
                  <a:srgbClr val="005BBB"/>
                </a:solidFill>
              </a:rPr>
              <a:t>Pitfalls:</a:t>
            </a:r>
            <a:endParaRPr lang="en-US" sz="2800" b="1" dirty="0">
              <a:solidFill>
                <a:srgbClr val="005BBB"/>
              </a:solidFill>
            </a:endParaRPr>
          </a:p>
          <a:p>
            <a:pPr marL="0" indent="0">
              <a:buNone/>
            </a:pPr>
            <a:r>
              <a:rPr lang="en-US" sz="2800" dirty="0" smtClean="0">
                <a:solidFill>
                  <a:srgbClr val="005BBB"/>
                </a:solidFill>
              </a:rPr>
              <a:t>General comments</a:t>
            </a:r>
          </a:p>
          <a:p>
            <a:pPr marL="0" indent="0">
              <a:buNone/>
            </a:pPr>
            <a:r>
              <a:rPr lang="en-US" sz="2800" dirty="0" smtClean="0">
                <a:solidFill>
                  <a:srgbClr val="005BBB"/>
                </a:solidFill>
              </a:rPr>
              <a:t>Avoidance</a:t>
            </a:r>
            <a:endParaRPr lang="en-US" sz="2800" dirty="0">
              <a:solidFill>
                <a:srgbClr val="005BBB"/>
              </a:solidFill>
            </a:endParaRPr>
          </a:p>
          <a:p>
            <a:pPr marL="411480" lvl="1" indent="0">
              <a:buNone/>
            </a:pPr>
            <a:endParaRPr lang="en-US" sz="2800" dirty="0"/>
          </a:p>
        </p:txBody>
      </p:sp>
      <p:pic>
        <p:nvPicPr>
          <p:cNvPr id="5" name="Picture 4" descr="Forehead slap. Need to correct mistakes." title="Clip Art"/>
          <p:cNvPicPr>
            <a:picLocks noChangeAspect="1"/>
          </p:cNvPicPr>
          <p:nvPr/>
        </p:nvPicPr>
        <p:blipFill>
          <a:blip r:embed="rId3"/>
          <a:stretch>
            <a:fillRect/>
          </a:stretch>
        </p:blipFill>
        <p:spPr>
          <a:xfrm>
            <a:off x="6858000" y="1084874"/>
            <a:ext cx="1851660" cy="1327605"/>
          </a:xfrm>
          <a:prstGeom prst="rect">
            <a:avLst/>
          </a:prstGeom>
        </p:spPr>
      </p:pic>
    </p:spTree>
    <p:extLst>
      <p:ext uri="{BB962C8B-B14F-4D97-AF65-F5344CB8AC3E}">
        <p14:creationId xmlns:p14="http://schemas.microsoft.com/office/powerpoint/2010/main" val="27769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altLang="en-US" sz="3600" b="1" dirty="0">
                <a:solidFill>
                  <a:srgbClr val="005BBB"/>
                </a:solidFill>
              </a:rPr>
              <a:t>Correct </a:t>
            </a:r>
            <a:r>
              <a:rPr lang="en-US" altLang="en-US" sz="3600" b="1" dirty="0" smtClean="0">
                <a:solidFill>
                  <a:srgbClr val="005BBB"/>
                </a:solidFill>
              </a:rPr>
              <a:t>Mistakes - Example</a:t>
            </a:r>
            <a:endParaRPr lang="en-US" altLang="en-US" sz="3600" b="1" dirty="0">
              <a:solidFill>
                <a:srgbClr val="005BBB"/>
              </a:solidFill>
            </a:endParaRPr>
          </a:p>
        </p:txBody>
      </p:sp>
      <p:sp>
        <p:nvSpPr>
          <p:cNvPr id="19459" name="Content Placeholder 2"/>
          <p:cNvSpPr>
            <a:spLocks noGrp="1"/>
          </p:cNvSpPr>
          <p:nvPr>
            <p:ph idx="1"/>
          </p:nvPr>
        </p:nvSpPr>
        <p:spPr/>
        <p:txBody>
          <a:bodyPr>
            <a:normAutofit/>
          </a:bodyPr>
          <a:lstStyle/>
          <a:p>
            <a:pPr marL="0" indent="0">
              <a:buFontTx/>
              <a:buNone/>
              <a:defRPr/>
            </a:pPr>
            <a:r>
              <a:rPr lang="en-US" altLang="en-US" sz="2800" dirty="0"/>
              <a:t>“In your differential you had the most common causes of abdominal pain in children.  I encourage you to always think about at least one surgical or critical diagnosis to be certain you don’t overlook it.”</a:t>
            </a:r>
          </a:p>
          <a:p>
            <a:pPr>
              <a:defRPr/>
            </a:pPr>
            <a:endParaRPr lang="en-US" altLang="en-US" sz="2800" dirty="0"/>
          </a:p>
        </p:txBody>
      </p:sp>
    </p:spTree>
    <p:extLst>
      <p:ext uri="{BB962C8B-B14F-4D97-AF65-F5344CB8AC3E}">
        <p14:creationId xmlns:p14="http://schemas.microsoft.com/office/powerpoint/2010/main" val="37588309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0"/>
          </p:nvPr>
        </p:nvSpPr>
        <p:spPr>
          <a:xfrm>
            <a:off x="425196" y="2549211"/>
            <a:ext cx="8040378" cy="3732425"/>
          </a:xfrm>
        </p:spPr>
        <p:txBody>
          <a:bodyPr>
            <a:normAutofit/>
          </a:bodyPr>
          <a:lstStyle/>
          <a:p>
            <a:r>
              <a:rPr lang="en-US" sz="2000" dirty="0" err="1">
                <a:latin typeface="+mj-lt"/>
              </a:rPr>
              <a:t>Servey</a:t>
            </a:r>
            <a:r>
              <a:rPr lang="en-US" sz="2000" dirty="0">
                <a:latin typeface="+mj-lt"/>
              </a:rPr>
              <a:t> J, </a:t>
            </a:r>
            <a:r>
              <a:rPr lang="en-US" sz="2000" dirty="0" err="1">
                <a:latin typeface="+mj-lt"/>
              </a:rPr>
              <a:t>Wyrick</a:t>
            </a:r>
            <a:r>
              <a:rPr lang="en-US" sz="2000" dirty="0">
                <a:latin typeface="+mj-lt"/>
              </a:rPr>
              <a:t> K. </a:t>
            </a:r>
            <a:r>
              <a:rPr lang="en-US" sz="2000" dirty="0" smtClean="0">
                <a:latin typeface="+mj-lt"/>
              </a:rPr>
              <a:t>Teaching clinical </a:t>
            </a:r>
            <a:r>
              <a:rPr lang="en-US" sz="2000" dirty="0" err="1">
                <a:latin typeface="+mj-lt"/>
              </a:rPr>
              <a:t>precepting</a:t>
            </a:r>
            <a:r>
              <a:rPr lang="en-US" sz="2000" dirty="0">
                <a:latin typeface="+mj-lt"/>
              </a:rPr>
              <a:t>: a </a:t>
            </a:r>
            <a:r>
              <a:rPr lang="en-US" sz="2000" dirty="0" smtClean="0">
                <a:latin typeface="+mj-lt"/>
              </a:rPr>
              <a:t>faculty development </a:t>
            </a:r>
            <a:r>
              <a:rPr lang="en-US" sz="2000" dirty="0">
                <a:latin typeface="+mj-lt"/>
              </a:rPr>
              <a:t>workshop using </a:t>
            </a:r>
            <a:r>
              <a:rPr lang="en-US" sz="2000" dirty="0" err="1" smtClean="0">
                <a:latin typeface="+mj-lt"/>
              </a:rPr>
              <a:t>roleplay</a:t>
            </a:r>
            <a:r>
              <a:rPr lang="en-US" sz="2000" dirty="0" smtClean="0">
                <a:latin typeface="+mj-lt"/>
              </a:rPr>
              <a:t>. </a:t>
            </a:r>
            <a:r>
              <a:rPr lang="en-US" sz="2000" dirty="0" err="1" smtClean="0">
                <a:latin typeface="+mj-lt"/>
              </a:rPr>
              <a:t>MedEdPORTAL</a:t>
            </a:r>
            <a:r>
              <a:rPr lang="en-US" sz="2000" dirty="0">
                <a:latin typeface="+mj-lt"/>
              </a:rPr>
              <a:t>. </a:t>
            </a:r>
            <a:r>
              <a:rPr lang="en-US" sz="2000" dirty="0" smtClean="0">
                <a:latin typeface="+mj-lt"/>
              </a:rPr>
              <a:t>2018;14:10718. </a:t>
            </a:r>
            <a:r>
              <a:rPr lang="en-US" sz="2000" dirty="0" smtClean="0">
                <a:latin typeface="+mj-lt"/>
                <a:hlinkClick r:id="rId3"/>
              </a:rPr>
              <a:t>https</a:t>
            </a:r>
            <a:r>
              <a:rPr lang="en-US" sz="2000" dirty="0">
                <a:latin typeface="+mj-lt"/>
                <a:hlinkClick r:id="rId3"/>
              </a:rPr>
              <a:t>://</a:t>
            </a:r>
            <a:r>
              <a:rPr lang="en-US" sz="2000" dirty="0" smtClean="0">
                <a:latin typeface="+mj-lt"/>
                <a:hlinkClick r:id="rId3"/>
              </a:rPr>
              <a:t>doi.org/10.15766/mep_2374-8265.10718</a:t>
            </a:r>
            <a:endParaRPr lang="en-US" sz="2000" dirty="0" smtClean="0">
              <a:latin typeface="+mj-lt"/>
            </a:endParaRPr>
          </a:p>
          <a:p>
            <a:pPr marL="38100" indent="0">
              <a:buNone/>
            </a:pPr>
            <a:endParaRPr lang="en-US" sz="2000" dirty="0" smtClean="0">
              <a:latin typeface="+mj-lt"/>
            </a:endParaRPr>
          </a:p>
          <a:p>
            <a:r>
              <a:rPr lang="en-US" sz="2000" dirty="0">
                <a:latin typeface="+mj-lt"/>
              </a:rPr>
              <a:t>Cohen DA, </a:t>
            </a:r>
            <a:r>
              <a:rPr lang="en-US" sz="2000" dirty="0" err="1">
                <a:latin typeface="+mj-lt"/>
              </a:rPr>
              <a:t>Truglio</a:t>
            </a:r>
            <a:r>
              <a:rPr lang="en-US" sz="2000" dirty="0">
                <a:latin typeface="+mj-lt"/>
              </a:rPr>
              <a:t> J. Fitting it all in: an interactive workshop for clinician-educators to improve medical education in the ambulatory setting. </a:t>
            </a:r>
            <a:r>
              <a:rPr lang="en-US" sz="2000" dirty="0" err="1">
                <a:latin typeface="+mj-lt"/>
              </a:rPr>
              <a:t>MedEdPORTAL</a:t>
            </a:r>
            <a:r>
              <a:rPr lang="en-US" sz="2000" dirty="0">
                <a:latin typeface="+mj-lt"/>
              </a:rPr>
              <a:t>. </a:t>
            </a:r>
            <a:r>
              <a:rPr lang="en-US" sz="2000" dirty="0" smtClean="0">
                <a:latin typeface="+mj-lt"/>
              </a:rPr>
              <a:t>2017;13:10611. </a:t>
            </a:r>
            <a:r>
              <a:rPr lang="en-US" sz="2000" dirty="0" smtClean="0">
                <a:latin typeface="+mj-lt"/>
                <a:hlinkClick r:id="rId4"/>
              </a:rPr>
              <a:t>https</a:t>
            </a:r>
            <a:r>
              <a:rPr lang="en-US" sz="2000" dirty="0">
                <a:latin typeface="+mj-lt"/>
                <a:hlinkClick r:id="rId4"/>
              </a:rPr>
              <a:t>://</a:t>
            </a:r>
            <a:r>
              <a:rPr lang="en-US" sz="2000" dirty="0" smtClean="0">
                <a:latin typeface="+mj-lt"/>
                <a:hlinkClick r:id="rId4"/>
              </a:rPr>
              <a:t>doi.org/10.15766/mep_2374-8265.10611</a:t>
            </a:r>
            <a:endParaRPr lang="en-US" sz="2000" dirty="0" smtClean="0">
              <a:latin typeface="+mj-lt"/>
            </a:endParaRPr>
          </a:p>
          <a:p>
            <a:endParaRPr lang="en-US" sz="2000" dirty="0">
              <a:latin typeface="+mj-lt"/>
            </a:endParaRPr>
          </a:p>
          <a:p>
            <a:r>
              <a:rPr lang="en-US" sz="2000" dirty="0" smtClean="0">
                <a:latin typeface="+mj-lt"/>
              </a:rPr>
              <a:t>Columbia College of Physicians &amp; Surgeons Residents as Teachers Website </a:t>
            </a:r>
            <a:r>
              <a:rPr lang="en-US" sz="2000" u="sng" dirty="0">
                <a:latin typeface="+mj-lt"/>
                <a:hlinkClick r:id="rId5"/>
              </a:rPr>
              <a:t>http://resteach.ccnmtl.columbia.edu/</a:t>
            </a:r>
            <a:endParaRPr lang="en-US" sz="2000" dirty="0" smtClean="0">
              <a:latin typeface="+mj-lt"/>
            </a:endParaRPr>
          </a:p>
          <a:p>
            <a:pPr marL="38100" indent="0">
              <a:buNone/>
            </a:pPr>
            <a:endParaRPr lang="en-US" sz="2000" dirty="0">
              <a:latin typeface="+mj-lt"/>
            </a:endParaRPr>
          </a:p>
          <a:p>
            <a:endParaRPr lang="en-US" sz="2400" dirty="0"/>
          </a:p>
        </p:txBody>
      </p:sp>
      <p:sp>
        <p:nvSpPr>
          <p:cNvPr id="4" name="Title 3"/>
          <p:cNvSpPr>
            <a:spLocks noGrp="1"/>
          </p:cNvSpPr>
          <p:nvPr>
            <p:ph type="title"/>
          </p:nvPr>
        </p:nvSpPr>
        <p:spPr/>
        <p:txBody>
          <a:bodyPr/>
          <a:lstStyle/>
          <a:p>
            <a:r>
              <a:rPr lang="en-US" sz="3600" b="1" dirty="0" smtClean="0"/>
              <a:t>Acknowledgements</a:t>
            </a:r>
            <a:endParaRPr lang="en-US" sz="3600" b="1" dirty="0"/>
          </a:p>
        </p:txBody>
      </p:sp>
    </p:spTree>
    <p:extLst>
      <p:ext uri="{BB962C8B-B14F-4D97-AF65-F5344CB8AC3E}">
        <p14:creationId xmlns:p14="http://schemas.microsoft.com/office/powerpoint/2010/main" val="1790614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25196" y="986970"/>
            <a:ext cx="7886700" cy="704709"/>
          </a:xfrm>
        </p:spPr>
        <p:txBody>
          <a:bodyPr>
            <a:normAutofit/>
          </a:bodyPr>
          <a:lstStyle/>
          <a:p>
            <a:r>
              <a:rPr lang="en-US" altLang="en-US" sz="3600" b="1" dirty="0">
                <a:solidFill>
                  <a:srgbClr val="005BBB"/>
                </a:solidFill>
              </a:rPr>
              <a:t>The Five </a:t>
            </a:r>
            <a:r>
              <a:rPr lang="en-US" altLang="en-US" sz="3600" b="1" dirty="0" err="1">
                <a:solidFill>
                  <a:srgbClr val="005BBB"/>
                </a:solidFill>
              </a:rPr>
              <a:t>Microskills</a:t>
            </a:r>
            <a:r>
              <a:rPr lang="en-US" altLang="en-US" sz="3600" b="1" dirty="0">
                <a:solidFill>
                  <a:srgbClr val="005BBB"/>
                </a:solidFill>
              </a:rPr>
              <a:t> Done Well</a:t>
            </a:r>
          </a:p>
        </p:txBody>
      </p:sp>
      <p:sp>
        <p:nvSpPr>
          <p:cNvPr id="2" name="Content Placeholder 1"/>
          <p:cNvSpPr>
            <a:spLocks noGrp="1"/>
          </p:cNvSpPr>
          <p:nvPr>
            <p:ph idx="1"/>
          </p:nvPr>
        </p:nvSpPr>
        <p:spPr/>
        <p:txBody>
          <a:bodyPr/>
          <a:lstStyle/>
          <a:p>
            <a:endParaRPr lang="en-US"/>
          </a:p>
        </p:txBody>
      </p:sp>
      <p:pic>
        <p:nvPicPr>
          <p:cNvPr id="5" name="D. Five Microskills Video" descr="Example of the five-microskills done well." titl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856" y="1712686"/>
            <a:ext cx="8637694" cy="3583710"/>
          </a:xfrm>
          <a:prstGeom prst="rect">
            <a:avLst/>
          </a:prstGeom>
        </p:spPr>
      </p:pic>
      <p:sp>
        <p:nvSpPr>
          <p:cNvPr id="6" name="Rectangle 3" descr="Source of the video is notated." title="Reference"/>
          <p:cNvSpPr>
            <a:spLocks noChangeArrowheads="1"/>
          </p:cNvSpPr>
          <p:nvPr/>
        </p:nvSpPr>
        <p:spPr bwMode="auto">
          <a:xfrm>
            <a:off x="425196" y="5580429"/>
            <a:ext cx="799129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marL="4572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marL="9144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marL="13716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marL="18288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marL="22860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marL="27432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marL="32004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marL="3657600"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000" b="0" i="0" u="none" strike="noStrike" cap="none" normalizeH="0" baseline="0" dirty="0" smtClean="0">
                <a:ln>
                  <a:noFill/>
                </a:ln>
                <a:solidFill>
                  <a:srgbClr val="292929"/>
                </a:solidFill>
                <a:effectLst/>
                <a:latin typeface="Helvetica" panose="020B0604020202020204" pitchFamily="34" charset="0"/>
                <a:ea typeface="Calibri" panose="020F0502020204030204" pitchFamily="34" charset="0"/>
                <a:cs typeface="Times New Roman" panose="02020603050405020304" pitchFamily="18" charset="0"/>
              </a:rPr>
              <a:t>Cohen DA, </a:t>
            </a:r>
            <a:r>
              <a:rPr kumimoji="0" lang="en-US" altLang="en-US" sz="1000" b="0" i="0" u="none" strike="noStrike" cap="none" normalizeH="0" baseline="0" dirty="0" err="1" smtClean="0">
                <a:ln>
                  <a:noFill/>
                </a:ln>
                <a:solidFill>
                  <a:srgbClr val="292929"/>
                </a:solidFill>
                <a:effectLst/>
                <a:latin typeface="Helvetica" panose="020B0604020202020204" pitchFamily="34" charset="0"/>
                <a:ea typeface="Calibri" panose="020F0502020204030204" pitchFamily="34" charset="0"/>
                <a:cs typeface="Times New Roman" panose="02020603050405020304" pitchFamily="18" charset="0"/>
              </a:rPr>
              <a:t>Truglio</a:t>
            </a:r>
            <a:r>
              <a:rPr kumimoji="0" lang="en-US" altLang="en-US" sz="1000" b="0" i="0" u="none" strike="noStrike" cap="none" normalizeH="0" baseline="0" dirty="0" smtClean="0">
                <a:ln>
                  <a:noFill/>
                </a:ln>
                <a:solidFill>
                  <a:srgbClr val="292929"/>
                </a:solidFill>
                <a:effectLst/>
                <a:latin typeface="Helvetica" panose="020B0604020202020204" pitchFamily="34" charset="0"/>
                <a:ea typeface="Calibri" panose="020F0502020204030204" pitchFamily="34" charset="0"/>
                <a:cs typeface="Times New Roman" panose="02020603050405020304" pitchFamily="18" charset="0"/>
              </a:rPr>
              <a:t> J. Fitting it all in: an interactive workshop for clinician-educators to improve medical education in the ambulatory setting.</a:t>
            </a:r>
          </a:p>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000" b="0" i="0" u="none" strike="noStrike" cap="none" normalizeH="0" baseline="0" dirty="0" smtClean="0">
                <a:ln>
                  <a:noFill/>
                </a:ln>
                <a:solidFill>
                  <a:srgbClr val="292929"/>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100" b="0" i="1" u="none" strike="noStrike" cap="none" normalizeH="0" baseline="0" dirty="0" err="1" smtClean="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MedEdPORTAL</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2017;13:10611. </a:t>
            </a:r>
            <a:r>
              <a:rPr kumimoji="0" lang="en-US" altLang="en-US" sz="1000" b="0" i="0" u="sng" strike="noStrike" cap="none" normalizeH="0" baseline="0" dirty="0" smtClean="0">
                <a:ln>
                  <a:noFill/>
                </a:ln>
                <a:solidFill>
                  <a:srgbClr val="3D8995"/>
                </a:solidFill>
                <a:effectLst/>
                <a:latin typeface="Helvetica" panose="020B0604020202020204" pitchFamily="34" charset="0"/>
                <a:ea typeface="Calibri" panose="020F0502020204030204" pitchFamily="34" charset="0"/>
                <a:cs typeface="Times New Roman" panose="02020603050405020304" pitchFamily="18" charset="0"/>
                <a:hlinkClick r:id="rId6"/>
              </a:rPr>
              <a:t>https://doi.org/10.15766/mep_2374-8265.10611</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12772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title="Graphic"/>
          <p:cNvGraphicFramePr>
            <a:graphicFrameLocks noGrp="1"/>
          </p:cNvGraphicFramePr>
          <p:nvPr>
            <p:ph idx="1"/>
            <p:extLst>
              <p:ext uri="{D42A27DB-BD31-4B8C-83A1-F6EECF244321}">
                <p14:modId xmlns:p14="http://schemas.microsoft.com/office/powerpoint/2010/main" val="1048019856"/>
              </p:ext>
            </p:extLst>
          </p:nvPr>
        </p:nvGraphicFramePr>
        <p:xfrm>
          <a:off x="381792" y="1798260"/>
          <a:ext cx="8380413" cy="4106092"/>
        </p:xfrm>
        <a:graphic>
          <a:graphicData uri="http://schemas.openxmlformats.org/drawingml/2006/table">
            <a:tbl>
              <a:tblPr firstRow="1" bandRow="1">
                <a:tableStyleId>{2D5ABB26-0587-4C30-8999-92F81FD0307C}</a:tableStyleId>
              </a:tblPr>
              <a:tblGrid>
                <a:gridCol w="5180619">
                  <a:extLst>
                    <a:ext uri="{9D8B030D-6E8A-4147-A177-3AD203B41FA5}">
                      <a16:colId xmlns:a16="http://schemas.microsoft.com/office/drawing/2014/main" val="20000"/>
                    </a:ext>
                  </a:extLst>
                </a:gridCol>
                <a:gridCol w="3199794">
                  <a:extLst>
                    <a:ext uri="{9D8B030D-6E8A-4147-A177-3AD203B41FA5}">
                      <a16:colId xmlns:a16="http://schemas.microsoft.com/office/drawing/2014/main" val="20001"/>
                    </a:ext>
                  </a:extLst>
                </a:gridCol>
              </a:tblGrid>
              <a:tr h="500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What do you know? </a:t>
                      </a:r>
                      <a:endParaRPr lang="en-US" sz="2000" b="1" dirty="0">
                        <a:latin typeface="+mj-lt"/>
                      </a:endParaRPr>
                    </a:p>
                  </a:txBody>
                  <a:tcPr/>
                </a:tc>
                <a:tc>
                  <a:txBody>
                    <a:bodyPr/>
                    <a:lstStyle/>
                    <a:p>
                      <a:r>
                        <a:rPr lang="en-US" sz="2000" b="1" dirty="0" smtClean="0">
                          <a:latin typeface="+mj-lt"/>
                        </a:rPr>
                        <a:t>Assess prior knowledge</a:t>
                      </a:r>
                      <a:endParaRPr lang="en-US" sz="2000" b="1" dirty="0">
                        <a:latin typeface="+mj-lt"/>
                      </a:endParaRPr>
                    </a:p>
                  </a:txBody>
                  <a:tcPr/>
                </a:tc>
                <a:extLst>
                  <a:ext uri="{0D108BD9-81ED-4DB2-BD59-A6C34878D82A}">
                    <a16:rowId xmlns:a16="http://schemas.microsoft.com/office/drawing/2014/main" val="10000"/>
                  </a:ext>
                </a:extLst>
              </a:tr>
              <a:tr h="500743">
                <a:tc>
                  <a:txBody>
                    <a:bodyPr/>
                    <a:lstStyle/>
                    <a:p>
                      <a:r>
                        <a:rPr lang="en-US" sz="2000" b="1" dirty="0" smtClean="0">
                          <a:latin typeface="+mj-lt"/>
                        </a:rPr>
                        <a:t>What is going</a:t>
                      </a:r>
                      <a:r>
                        <a:rPr lang="en-US" sz="2000" b="1" baseline="0" dirty="0" smtClean="0">
                          <a:latin typeface="+mj-lt"/>
                        </a:rPr>
                        <a:t> on?</a:t>
                      </a:r>
                      <a:endParaRPr lang="en-US" sz="2000" b="1" dirty="0">
                        <a:latin typeface="+mj-lt"/>
                      </a:endParaRPr>
                    </a:p>
                  </a:txBody>
                  <a:tcPr/>
                </a:tc>
                <a:tc>
                  <a:txBody>
                    <a:bodyPr/>
                    <a:lstStyle/>
                    <a:p>
                      <a:r>
                        <a:rPr lang="en-US" sz="2000" b="1" dirty="0" smtClean="0">
                          <a:latin typeface="+mj-lt"/>
                        </a:rPr>
                        <a:t>Get a commitment!</a:t>
                      </a:r>
                      <a:endParaRPr lang="en-US" sz="2000" b="1" dirty="0">
                        <a:latin typeface="+mj-lt"/>
                      </a:endParaRPr>
                    </a:p>
                  </a:txBody>
                  <a:tcPr/>
                </a:tc>
                <a:extLst>
                  <a:ext uri="{0D108BD9-81ED-4DB2-BD59-A6C34878D82A}">
                    <a16:rowId xmlns:a16="http://schemas.microsoft.com/office/drawing/2014/main" val="10001"/>
                  </a:ext>
                </a:extLst>
              </a:tr>
              <a:tr h="500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Why do</a:t>
                      </a:r>
                      <a:r>
                        <a:rPr lang="en-US" sz="2000" b="1" baseline="0" dirty="0" smtClean="0">
                          <a:latin typeface="+mj-lt"/>
                        </a:rPr>
                        <a:t> you think that?</a:t>
                      </a:r>
                      <a:endParaRPr lang="en-US" sz="2000" b="1" dirty="0" smtClean="0">
                        <a:latin typeface="+mj-lt"/>
                      </a:endParaRPr>
                    </a:p>
                  </a:txBody>
                  <a:tcPr/>
                </a:tc>
                <a:tc>
                  <a:txBody>
                    <a:bodyPr/>
                    <a:lstStyle/>
                    <a:p>
                      <a:r>
                        <a:rPr lang="en-US" sz="2000" b="1" dirty="0" smtClean="0">
                          <a:latin typeface="+mj-lt"/>
                        </a:rPr>
                        <a:t>Probe for evidence</a:t>
                      </a:r>
                      <a:r>
                        <a:rPr lang="en-US" sz="2000" b="1" baseline="0" dirty="0" smtClean="0">
                          <a:latin typeface="+mj-lt"/>
                        </a:rPr>
                        <a:t>/facts</a:t>
                      </a:r>
                      <a:endParaRPr lang="en-US" sz="2000" b="1" dirty="0">
                        <a:latin typeface="+mj-lt"/>
                      </a:endParaRPr>
                    </a:p>
                  </a:txBody>
                  <a:tcPr/>
                </a:tc>
                <a:extLst>
                  <a:ext uri="{0D108BD9-81ED-4DB2-BD59-A6C34878D82A}">
                    <a16:rowId xmlns:a16="http://schemas.microsoft.com/office/drawing/2014/main" val="10002"/>
                  </a:ext>
                </a:extLst>
              </a:tr>
              <a:tr h="500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Warm and Fuzzy </a:t>
                      </a:r>
                      <a:endParaRPr lang="en-US" sz="2000" b="1" dirty="0">
                        <a:latin typeface="+mj-lt"/>
                      </a:endParaRPr>
                    </a:p>
                  </a:txBody>
                  <a:tcPr/>
                </a:tc>
                <a:tc>
                  <a:txBody>
                    <a:bodyPr/>
                    <a:lstStyle/>
                    <a:p>
                      <a:r>
                        <a:rPr lang="en-US" sz="2000" b="1" dirty="0" smtClean="0">
                          <a:latin typeface="+mj-lt"/>
                        </a:rPr>
                        <a:t>Positive</a:t>
                      </a:r>
                      <a:r>
                        <a:rPr lang="en-US" sz="2000" b="1" baseline="0" dirty="0" smtClean="0">
                          <a:latin typeface="+mj-lt"/>
                        </a:rPr>
                        <a:t> feedback</a:t>
                      </a:r>
                      <a:endParaRPr lang="en-US" sz="2000" b="1" dirty="0">
                        <a:latin typeface="+mj-lt"/>
                      </a:endParaRPr>
                    </a:p>
                  </a:txBody>
                  <a:tcPr/>
                </a:tc>
                <a:extLst>
                  <a:ext uri="{0D108BD9-81ED-4DB2-BD59-A6C34878D82A}">
                    <a16:rowId xmlns:a16="http://schemas.microsoft.com/office/drawing/2014/main" val="10003"/>
                  </a:ext>
                </a:extLst>
              </a:tr>
              <a:tr h="500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Whoops!</a:t>
                      </a:r>
                      <a:endParaRPr lang="en-US" sz="2000" b="1" dirty="0">
                        <a:latin typeface="+mj-lt"/>
                      </a:endParaRPr>
                    </a:p>
                  </a:txBody>
                  <a:tcPr/>
                </a:tc>
                <a:tc>
                  <a:txBody>
                    <a:bodyPr/>
                    <a:lstStyle/>
                    <a:p>
                      <a:r>
                        <a:rPr lang="en-US" sz="2000" b="1" dirty="0" smtClean="0">
                          <a:latin typeface="+mj-lt"/>
                        </a:rPr>
                        <a:t>Identify</a:t>
                      </a:r>
                      <a:r>
                        <a:rPr lang="en-US" sz="2000" b="1" baseline="0" dirty="0" smtClean="0">
                          <a:latin typeface="+mj-lt"/>
                        </a:rPr>
                        <a:t>, correct mistakes</a:t>
                      </a:r>
                      <a:endParaRPr lang="en-US" sz="2000" b="1" dirty="0">
                        <a:latin typeface="+mj-lt"/>
                      </a:endParaRPr>
                    </a:p>
                  </a:txBody>
                  <a:tcPr/>
                </a:tc>
                <a:extLst>
                  <a:ext uri="{0D108BD9-81ED-4DB2-BD59-A6C34878D82A}">
                    <a16:rowId xmlns:a16="http://schemas.microsoft.com/office/drawing/2014/main" val="10004"/>
                  </a:ext>
                </a:extLst>
              </a:tr>
              <a:tr h="500743">
                <a:tc>
                  <a:txBody>
                    <a:bodyPr/>
                    <a:lstStyle/>
                    <a:p>
                      <a:r>
                        <a:rPr lang="en-US" sz="2000" b="1" dirty="0" smtClean="0">
                          <a:latin typeface="+mj-lt"/>
                        </a:rPr>
                        <a:t>When I see a patien</a:t>
                      </a:r>
                      <a:r>
                        <a:rPr lang="en-US" sz="2000" b="1" baseline="0" dirty="0" smtClean="0">
                          <a:latin typeface="+mj-lt"/>
                        </a:rPr>
                        <a:t>t </a:t>
                      </a:r>
                    </a:p>
                    <a:p>
                      <a:r>
                        <a:rPr lang="en-US" sz="2000" b="1" baseline="0" dirty="0" smtClean="0">
                          <a:latin typeface="+mj-lt"/>
                        </a:rPr>
                        <a:t>like this…</a:t>
                      </a:r>
                      <a:endParaRPr lang="en-US" sz="2000" b="1" dirty="0">
                        <a:latin typeface="+mj-lt"/>
                      </a:endParaRPr>
                    </a:p>
                  </a:txBody>
                  <a:tcPr/>
                </a:tc>
                <a:tc>
                  <a:txBody>
                    <a:bodyPr/>
                    <a:lstStyle/>
                    <a:p>
                      <a:endParaRPr lang="en-US" sz="2000" b="1" dirty="0" smtClean="0">
                        <a:latin typeface="+mj-lt"/>
                      </a:endParaRPr>
                    </a:p>
                    <a:p>
                      <a:r>
                        <a:rPr lang="en-US" sz="2000" b="1" dirty="0" smtClean="0">
                          <a:latin typeface="+mj-lt"/>
                        </a:rPr>
                        <a:t>Teach the general</a:t>
                      </a:r>
                      <a:r>
                        <a:rPr lang="en-US" sz="2000" b="1" baseline="0" dirty="0" smtClean="0">
                          <a:latin typeface="+mj-lt"/>
                        </a:rPr>
                        <a:t> rule</a:t>
                      </a:r>
                      <a:endParaRPr lang="en-US" sz="2000" b="1" dirty="0">
                        <a:latin typeface="+mj-lt"/>
                      </a:endParaRPr>
                    </a:p>
                  </a:txBody>
                  <a:tcPr/>
                </a:tc>
                <a:extLst>
                  <a:ext uri="{0D108BD9-81ED-4DB2-BD59-A6C34878D82A}">
                    <a16:rowId xmlns:a16="http://schemas.microsoft.com/office/drawing/2014/main" val="10005"/>
                  </a:ext>
                </a:extLst>
              </a:tr>
              <a:tr h="500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What is your next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latin typeface="+mj-lt"/>
                        </a:rPr>
                        <a:t>question?</a:t>
                      </a:r>
                      <a:endParaRPr lang="en-US" sz="2000" b="1" dirty="0">
                        <a:latin typeface="+mj-lt"/>
                      </a:endParaRPr>
                    </a:p>
                  </a:txBody>
                  <a:tcPr/>
                </a:tc>
                <a:tc>
                  <a:txBody>
                    <a:bodyPr/>
                    <a:lstStyle/>
                    <a:p>
                      <a:endParaRPr lang="en-US" sz="2000" b="1" dirty="0" smtClean="0">
                        <a:latin typeface="+mj-lt"/>
                      </a:endParaRPr>
                    </a:p>
                    <a:p>
                      <a:r>
                        <a:rPr lang="en-US" sz="2000" b="1" dirty="0" smtClean="0">
                          <a:latin typeface="+mj-lt"/>
                        </a:rPr>
                        <a:t>Promote reflection</a:t>
                      </a:r>
                      <a:endParaRPr lang="en-US" sz="2000" b="1" dirty="0">
                        <a:latin typeface="+mj-lt"/>
                      </a:endParaRPr>
                    </a:p>
                  </a:txBody>
                  <a:tcPr/>
                </a:tc>
                <a:extLst>
                  <a:ext uri="{0D108BD9-81ED-4DB2-BD59-A6C34878D82A}">
                    <a16:rowId xmlns:a16="http://schemas.microsoft.com/office/drawing/2014/main" val="10006"/>
                  </a:ext>
                </a:extLst>
              </a:tr>
            </a:tbl>
          </a:graphicData>
        </a:graphic>
      </p:graphicFrame>
      <p:sp>
        <p:nvSpPr>
          <p:cNvPr id="2" name="Right Arrow 1" title="Right Arrow"/>
          <p:cNvSpPr/>
          <p:nvPr/>
        </p:nvSpPr>
        <p:spPr>
          <a:xfrm>
            <a:off x="3625215" y="2878429"/>
            <a:ext cx="1634490" cy="259714"/>
          </a:xfrm>
          <a:prstGeom prst="right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title="Right Arrow"/>
          <p:cNvSpPr/>
          <p:nvPr/>
        </p:nvSpPr>
        <p:spPr>
          <a:xfrm>
            <a:off x="3625215" y="3414485"/>
            <a:ext cx="1634490" cy="259714"/>
          </a:xfrm>
          <a:prstGeom prst="right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title="Right Arrow"/>
          <p:cNvSpPr/>
          <p:nvPr/>
        </p:nvSpPr>
        <p:spPr>
          <a:xfrm>
            <a:off x="3625215" y="1862655"/>
            <a:ext cx="1634490" cy="259714"/>
          </a:xfrm>
          <a:prstGeom prst="right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title="Right Arrow"/>
          <p:cNvSpPr/>
          <p:nvPr/>
        </p:nvSpPr>
        <p:spPr>
          <a:xfrm>
            <a:off x="3625215" y="2362728"/>
            <a:ext cx="1634490" cy="259714"/>
          </a:xfrm>
          <a:prstGeom prst="right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title="Right Arrow"/>
          <p:cNvSpPr/>
          <p:nvPr/>
        </p:nvSpPr>
        <p:spPr>
          <a:xfrm>
            <a:off x="3625215" y="3950541"/>
            <a:ext cx="1634490" cy="259714"/>
          </a:xfrm>
          <a:prstGeom prst="right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title="Right Arrow"/>
          <p:cNvSpPr/>
          <p:nvPr/>
        </p:nvSpPr>
        <p:spPr>
          <a:xfrm>
            <a:off x="3625215" y="4865845"/>
            <a:ext cx="1634490" cy="259714"/>
          </a:xfrm>
          <a:prstGeom prst="right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title="Right Arrow"/>
          <p:cNvSpPr/>
          <p:nvPr/>
        </p:nvSpPr>
        <p:spPr>
          <a:xfrm>
            <a:off x="3625215" y="5521435"/>
            <a:ext cx="1634490" cy="259714"/>
          </a:xfrm>
          <a:prstGeom prst="rightArrow">
            <a:avLst/>
          </a:prstGeom>
          <a:solidFill>
            <a:schemeClr val="tx2">
              <a:lumMod val="40000"/>
              <a:lumOff val="6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0187" y="6201591"/>
            <a:ext cx="8683625" cy="738664"/>
          </a:xfrm>
          <a:prstGeom prst="rect">
            <a:avLst/>
          </a:prstGeom>
          <a:noFill/>
        </p:spPr>
        <p:txBody>
          <a:bodyPr wrap="square" rtlCol="0">
            <a:spAutoFit/>
          </a:bodyPr>
          <a:lstStyle/>
          <a:p>
            <a:r>
              <a:rPr lang="en-US" sz="1400" dirty="0"/>
              <a:t>Columbia College of Physicians &amp; Surgeons Residents as Teachers Website </a:t>
            </a:r>
            <a:r>
              <a:rPr lang="en-US" sz="1400" u="sng" dirty="0">
                <a:hlinkClick r:id="rId3"/>
              </a:rPr>
              <a:t>http://resteach.ccnmtl.columbia.edu/</a:t>
            </a:r>
            <a:endParaRPr lang="en-US" sz="1400" dirty="0"/>
          </a:p>
          <a:p>
            <a:endParaRPr lang="en-US" sz="1400" dirty="0"/>
          </a:p>
        </p:txBody>
      </p:sp>
      <p:sp>
        <p:nvSpPr>
          <p:cNvPr id="13" name="Title 1" title="The Five Microskills Done Well"/>
          <p:cNvSpPr>
            <a:spLocks noGrp="1"/>
          </p:cNvSpPr>
          <p:nvPr>
            <p:ph type="title"/>
          </p:nvPr>
        </p:nvSpPr>
        <p:spPr>
          <a:xfrm>
            <a:off x="875505" y="885372"/>
            <a:ext cx="7886700" cy="1081480"/>
          </a:xfrm>
        </p:spPr>
        <p:txBody>
          <a:bodyPr>
            <a:normAutofit fontScale="90000"/>
          </a:bodyPr>
          <a:lstStyle/>
          <a:p>
            <a:pPr algn="ctr"/>
            <a:r>
              <a:rPr lang="en-US" sz="3600" b="1" kern="0" dirty="0" smtClean="0">
                <a:solidFill>
                  <a:srgbClr val="005BBB"/>
                </a:solidFill>
                <a:latin typeface="Georgia" panose="02040502050405020303" pitchFamily="18" charset="0"/>
                <a:ea typeface="ＭＳ Ｐゴシック" pitchFamily="-112" charset="-128"/>
                <a:cs typeface="ＭＳ Ｐゴシック" pitchFamily="-112" charset="-128"/>
              </a:rPr>
              <a:t/>
            </a:r>
            <a:br>
              <a:rPr lang="en-US" sz="3600" b="1" kern="0" dirty="0" smtClean="0">
                <a:solidFill>
                  <a:srgbClr val="005BBB"/>
                </a:solidFill>
                <a:latin typeface="Georgia" panose="02040502050405020303" pitchFamily="18" charset="0"/>
                <a:ea typeface="ＭＳ Ｐゴシック" pitchFamily="-112" charset="-128"/>
                <a:cs typeface="ＭＳ Ｐゴシック" pitchFamily="-112" charset="-128"/>
              </a:rPr>
            </a:br>
            <a:r>
              <a:rPr lang="en-US" sz="3600" b="1" kern="0" dirty="0">
                <a:solidFill>
                  <a:srgbClr val="005BBB"/>
                </a:solidFill>
                <a:latin typeface="Georgia" panose="02040502050405020303" pitchFamily="18" charset="0"/>
                <a:ea typeface="ＭＳ Ｐゴシック" pitchFamily="-112" charset="-128"/>
                <a:cs typeface="ＭＳ Ｐゴシック" pitchFamily="-112" charset="-128"/>
              </a:rPr>
              <a:t/>
            </a:r>
            <a:br>
              <a:rPr lang="en-US" sz="3600" b="1" kern="0" dirty="0">
                <a:solidFill>
                  <a:srgbClr val="005BBB"/>
                </a:solidFill>
                <a:latin typeface="Georgia" panose="02040502050405020303" pitchFamily="18" charset="0"/>
                <a:ea typeface="ＭＳ Ｐゴシック" pitchFamily="-112" charset="-128"/>
                <a:cs typeface="ＭＳ Ｐゴシック" pitchFamily="-112" charset="-128"/>
              </a:rPr>
            </a:br>
            <a:r>
              <a:rPr lang="en-US" sz="3600" b="1" kern="0" dirty="0" smtClean="0">
                <a:solidFill>
                  <a:srgbClr val="005BBB"/>
                </a:solidFill>
                <a:latin typeface="Georgia" panose="02040502050405020303" pitchFamily="18" charset="0"/>
                <a:ea typeface="ＭＳ Ｐゴシック" pitchFamily="-112" charset="-128"/>
                <a:cs typeface="ＭＳ Ｐゴシック" pitchFamily="-112" charset="-128"/>
              </a:rPr>
              <a:t/>
            </a:r>
            <a:br>
              <a:rPr lang="en-US" sz="3600" b="1" kern="0" dirty="0" smtClean="0">
                <a:solidFill>
                  <a:srgbClr val="005BBB"/>
                </a:solidFill>
                <a:latin typeface="Georgia" panose="02040502050405020303" pitchFamily="18" charset="0"/>
                <a:ea typeface="ＭＳ Ｐゴシック" pitchFamily="-112" charset="-128"/>
                <a:cs typeface="ＭＳ Ｐゴシック" pitchFamily="-112" charset="-128"/>
              </a:rPr>
            </a:br>
            <a:r>
              <a:rPr lang="en-US" sz="3600" b="1" kern="0" dirty="0" smtClean="0">
                <a:solidFill>
                  <a:srgbClr val="005BBB"/>
                </a:solidFill>
                <a:latin typeface="Georgia" panose="02040502050405020303" pitchFamily="18" charset="0"/>
                <a:ea typeface="ＭＳ Ｐゴシック" pitchFamily="-112" charset="-128"/>
                <a:cs typeface="ＭＳ Ｐゴシック" pitchFamily="-112" charset="-128"/>
              </a:rPr>
              <a:t>The </a:t>
            </a:r>
            <a:r>
              <a:rPr lang="en-US" sz="3600" b="1" kern="0" dirty="0">
                <a:solidFill>
                  <a:srgbClr val="005BBB"/>
                </a:solidFill>
                <a:latin typeface="Georgia" panose="02040502050405020303" pitchFamily="18" charset="0"/>
                <a:ea typeface="ＭＳ Ｐゴシック" pitchFamily="-112" charset="-128"/>
                <a:cs typeface="ＭＳ Ｐゴシック" pitchFamily="-112" charset="-128"/>
              </a:rPr>
              <a:t>7 </a:t>
            </a:r>
            <a:r>
              <a:rPr lang="en-US" sz="3600" b="1" u="sng" kern="0" dirty="0" err="1">
                <a:solidFill>
                  <a:srgbClr val="005BBB"/>
                </a:solidFill>
                <a:latin typeface="Georgia" panose="02040502050405020303" pitchFamily="18" charset="0"/>
                <a:ea typeface="ＭＳ Ｐゴシック" pitchFamily="-112" charset="-128"/>
                <a:cs typeface="ＭＳ Ｐゴシック" pitchFamily="-112" charset="-128"/>
              </a:rPr>
              <a:t>W</a:t>
            </a:r>
            <a:r>
              <a:rPr lang="en-US" sz="3600" b="1" kern="0" dirty="0" err="1">
                <a:solidFill>
                  <a:srgbClr val="005BBB"/>
                </a:solidFill>
                <a:latin typeface="Georgia" panose="02040502050405020303" pitchFamily="18" charset="0"/>
                <a:ea typeface="ＭＳ Ｐゴシック" pitchFamily="-112" charset="-128"/>
                <a:cs typeface="ＭＳ Ｐゴシック" pitchFamily="-112" charset="-128"/>
              </a:rPr>
              <a:t>icroskills</a:t>
            </a:r>
            <a:r>
              <a:rPr lang="en-US" sz="3600" b="1" kern="0" dirty="0">
                <a:solidFill>
                  <a:srgbClr val="005BBB"/>
                </a:solidFill>
                <a:latin typeface="Georgia" panose="02040502050405020303" pitchFamily="18" charset="0"/>
                <a:ea typeface="ＭＳ Ｐゴシック" pitchFamily="-112" charset="-128"/>
                <a:cs typeface="ＭＳ Ｐゴシック" pitchFamily="-112" charset="-128"/>
              </a:rPr>
              <a:t> of Teaching</a:t>
            </a:r>
            <a:br>
              <a:rPr lang="en-US" sz="3600" b="1" kern="0" dirty="0">
                <a:solidFill>
                  <a:srgbClr val="005BBB"/>
                </a:solidFill>
                <a:latin typeface="Georgia" panose="02040502050405020303" pitchFamily="18" charset="0"/>
                <a:ea typeface="ＭＳ Ｐゴシック" pitchFamily="-112" charset="-128"/>
                <a:cs typeface="ＭＳ Ｐゴシック" pitchFamily="-112" charset="-128"/>
              </a:rPr>
            </a:br>
            <a:endParaRPr lang="en-US" altLang="en-US" sz="3600" b="1" dirty="0">
              <a:solidFill>
                <a:srgbClr val="005BBB"/>
              </a:solidFill>
            </a:endParaRPr>
          </a:p>
        </p:txBody>
      </p:sp>
    </p:spTree>
    <p:extLst>
      <p:ext uri="{BB962C8B-B14F-4D97-AF65-F5344CB8AC3E}">
        <p14:creationId xmlns:p14="http://schemas.microsoft.com/office/powerpoint/2010/main" val="2809618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t>Microskills</a:t>
            </a:r>
            <a:r>
              <a:rPr lang="en-US" sz="3600" b="1" dirty="0" smtClean="0"/>
              <a:t> Practice</a:t>
            </a:r>
            <a:endParaRPr lang="en-US" sz="3600" b="1" dirty="0"/>
          </a:p>
        </p:txBody>
      </p:sp>
      <p:pic>
        <p:nvPicPr>
          <p:cNvPr id="4" name="Content Placeholder 3" descr="Director shouting &quot;Action&quot;." title="Image"/>
          <p:cNvPicPr>
            <a:picLocks noGrp="1" noChangeAspect="1"/>
          </p:cNvPicPr>
          <p:nvPr>
            <p:ph idx="1"/>
          </p:nvPr>
        </p:nvPicPr>
        <p:blipFill>
          <a:blip r:embed="rId3"/>
          <a:stretch>
            <a:fillRect/>
          </a:stretch>
        </p:blipFill>
        <p:spPr>
          <a:xfrm>
            <a:off x="2023110" y="3092291"/>
            <a:ext cx="3303905" cy="2905158"/>
          </a:xfrm>
          <a:prstGeom prst="rect">
            <a:avLst/>
          </a:prstGeom>
        </p:spPr>
      </p:pic>
    </p:spTree>
    <p:extLst>
      <p:ext uri="{BB962C8B-B14F-4D97-AF65-F5344CB8AC3E}">
        <p14:creationId xmlns:p14="http://schemas.microsoft.com/office/powerpoint/2010/main" val="2717627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425195" y="2185417"/>
            <a:ext cx="7888605" cy="3732425"/>
          </a:xfrm>
        </p:spPr>
        <p:txBody>
          <a:bodyPr/>
          <a:lstStyle/>
          <a:p>
            <a:pPr>
              <a:lnSpc>
                <a:spcPct val="100000"/>
              </a:lnSpc>
            </a:pPr>
            <a:r>
              <a:rPr lang="en-US" sz="2800" dirty="0" err="1"/>
              <a:t>Precepting</a:t>
            </a:r>
            <a:r>
              <a:rPr lang="en-US" sz="2800" dirty="0"/>
              <a:t> is a skill that has to be learned, practiced, and reflected </a:t>
            </a:r>
            <a:r>
              <a:rPr lang="en-US" sz="2800" dirty="0" smtClean="0"/>
              <a:t>on</a:t>
            </a:r>
          </a:p>
          <a:p>
            <a:pPr>
              <a:lnSpc>
                <a:spcPct val="100000"/>
              </a:lnSpc>
            </a:pPr>
            <a:r>
              <a:rPr lang="en-US" sz="2800" dirty="0" smtClean="0"/>
              <a:t>Use the Five-Step </a:t>
            </a:r>
            <a:r>
              <a:rPr lang="en-US" sz="2800" dirty="0" err="1" smtClean="0"/>
              <a:t>Microskills</a:t>
            </a:r>
            <a:r>
              <a:rPr lang="en-US" sz="2800" dirty="0" smtClean="0"/>
              <a:t> (One Minute Preceptor) model for effective and efficient clinical teaching</a:t>
            </a:r>
            <a:endParaRPr lang="en-US" sz="2800" dirty="0"/>
          </a:p>
        </p:txBody>
      </p:sp>
      <p:sp>
        <p:nvSpPr>
          <p:cNvPr id="2" name="Title 1"/>
          <p:cNvSpPr>
            <a:spLocks noGrp="1"/>
          </p:cNvSpPr>
          <p:nvPr>
            <p:ph type="title"/>
          </p:nvPr>
        </p:nvSpPr>
        <p:spPr/>
        <p:txBody>
          <a:bodyPr>
            <a:normAutofit/>
          </a:bodyPr>
          <a:lstStyle/>
          <a:p>
            <a:r>
              <a:rPr lang="en-US" sz="3600" b="1" dirty="0" smtClean="0"/>
              <a:t>Summary</a:t>
            </a:r>
            <a:endParaRPr lang="en-US" sz="3600" b="1" dirty="0"/>
          </a:p>
        </p:txBody>
      </p:sp>
    </p:spTree>
    <p:extLst>
      <p:ext uri="{BB962C8B-B14F-4D97-AF65-F5344CB8AC3E}">
        <p14:creationId xmlns:p14="http://schemas.microsoft.com/office/powerpoint/2010/main" val="3649825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Objectives</a:t>
            </a:r>
            <a:endParaRPr lang="en-US" sz="3600" b="1" dirty="0"/>
          </a:p>
        </p:txBody>
      </p:sp>
      <p:sp>
        <p:nvSpPr>
          <p:cNvPr id="3" name="Content Placeholder 2"/>
          <p:cNvSpPr>
            <a:spLocks noGrp="1"/>
          </p:cNvSpPr>
          <p:nvPr>
            <p:ph idx="1"/>
          </p:nvPr>
        </p:nvSpPr>
        <p:spPr>
          <a:xfrm>
            <a:off x="425196" y="2516757"/>
            <a:ext cx="7886700" cy="3813382"/>
          </a:xfrm>
        </p:spPr>
        <p:txBody>
          <a:bodyPr>
            <a:normAutofit/>
          </a:bodyPr>
          <a:lstStyle/>
          <a:p>
            <a:r>
              <a:rPr lang="en-US" sz="2800" dirty="0" smtClean="0"/>
              <a:t>Identify common challenges and pitfalls that occur while teaching in the clinical setting</a:t>
            </a:r>
          </a:p>
          <a:p>
            <a:r>
              <a:rPr lang="en-US" sz="2800" dirty="0" smtClean="0"/>
              <a:t>List the components of the five-step “</a:t>
            </a:r>
            <a:r>
              <a:rPr lang="en-US" sz="2800" dirty="0" err="1" smtClean="0"/>
              <a:t>microskills</a:t>
            </a:r>
            <a:r>
              <a:rPr lang="en-US" sz="2800" dirty="0" smtClean="0"/>
              <a:t>” model of clinical teaching</a:t>
            </a:r>
          </a:p>
          <a:p>
            <a:r>
              <a:rPr lang="en-US" sz="2800" dirty="0" smtClean="0"/>
              <a:t>Practice using the </a:t>
            </a:r>
            <a:r>
              <a:rPr lang="en-US" sz="2800" dirty="0" err="1" smtClean="0"/>
              <a:t>microskills</a:t>
            </a:r>
            <a:r>
              <a:rPr lang="en-US" sz="2800" dirty="0" smtClean="0"/>
              <a:t> as a strategy for efficient and effective teaching in the clinical setting</a:t>
            </a:r>
            <a:endParaRPr lang="en-US" sz="2800" dirty="0"/>
          </a:p>
        </p:txBody>
      </p:sp>
    </p:spTree>
    <p:extLst>
      <p:ext uri="{BB962C8B-B14F-4D97-AF65-F5344CB8AC3E}">
        <p14:creationId xmlns:p14="http://schemas.microsoft.com/office/powerpoint/2010/main" val="1169512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427100" y="2061845"/>
            <a:ext cx="7092815" cy="3732425"/>
          </a:xfrm>
        </p:spPr>
        <p:txBody>
          <a:bodyPr/>
          <a:lstStyle/>
          <a:p>
            <a:pPr marL="38100" indent="0">
              <a:lnSpc>
                <a:spcPct val="100000"/>
              </a:lnSpc>
              <a:buNone/>
            </a:pPr>
            <a:endParaRPr lang="en-US" sz="2400" dirty="0" smtClean="0"/>
          </a:p>
          <a:p>
            <a:pPr>
              <a:lnSpc>
                <a:spcPct val="100000"/>
              </a:lnSpc>
            </a:pPr>
            <a:r>
              <a:rPr lang="en-US" sz="2800" dirty="0" smtClean="0"/>
              <a:t>LEGO video – One Minute Preceptor</a:t>
            </a:r>
          </a:p>
          <a:p>
            <a:pPr>
              <a:lnSpc>
                <a:spcPct val="100000"/>
              </a:lnSpc>
            </a:pPr>
            <a:r>
              <a:rPr lang="en-US" sz="2800" dirty="0" smtClean="0"/>
              <a:t>The Five-step “</a:t>
            </a:r>
            <a:r>
              <a:rPr lang="en-US" sz="2800" dirty="0" err="1" smtClean="0"/>
              <a:t>Microskills</a:t>
            </a:r>
            <a:r>
              <a:rPr lang="en-US" sz="2800" dirty="0" smtClean="0"/>
              <a:t>” model for effective clinical </a:t>
            </a:r>
            <a:r>
              <a:rPr lang="en-US" sz="2800" dirty="0" err="1" smtClean="0"/>
              <a:t>precepting</a:t>
            </a:r>
            <a:endParaRPr lang="en-US" sz="2800" dirty="0" smtClean="0"/>
          </a:p>
          <a:p>
            <a:pPr>
              <a:lnSpc>
                <a:spcPct val="100000"/>
              </a:lnSpc>
            </a:pPr>
            <a:r>
              <a:rPr lang="en-US" sz="2800" dirty="0" smtClean="0"/>
              <a:t>Video Example</a:t>
            </a:r>
          </a:p>
          <a:p>
            <a:pPr>
              <a:lnSpc>
                <a:spcPct val="100000"/>
              </a:lnSpc>
            </a:pPr>
            <a:r>
              <a:rPr lang="en-US" sz="2800" dirty="0" smtClean="0"/>
              <a:t>Practice the </a:t>
            </a:r>
            <a:r>
              <a:rPr lang="en-US" sz="2800" dirty="0" err="1" smtClean="0"/>
              <a:t>Microskills</a:t>
            </a:r>
            <a:endParaRPr lang="en-US" sz="2800" dirty="0" smtClean="0"/>
          </a:p>
          <a:p>
            <a:endParaRPr lang="en-US" sz="2400" dirty="0"/>
          </a:p>
        </p:txBody>
      </p:sp>
      <p:sp>
        <p:nvSpPr>
          <p:cNvPr id="3" name="Title 2"/>
          <p:cNvSpPr>
            <a:spLocks noGrp="1"/>
          </p:cNvSpPr>
          <p:nvPr>
            <p:ph type="title"/>
          </p:nvPr>
        </p:nvSpPr>
        <p:spPr/>
        <p:txBody>
          <a:bodyPr>
            <a:normAutofit/>
          </a:bodyPr>
          <a:lstStyle/>
          <a:p>
            <a:r>
              <a:rPr lang="en-US" sz="3600" b="1" dirty="0" smtClean="0"/>
              <a:t>Program Format</a:t>
            </a:r>
            <a:endParaRPr lang="en-US" sz="3600" b="1" dirty="0"/>
          </a:p>
        </p:txBody>
      </p:sp>
    </p:spTree>
    <p:extLst>
      <p:ext uri="{BB962C8B-B14F-4D97-AF65-F5344CB8AC3E}">
        <p14:creationId xmlns:p14="http://schemas.microsoft.com/office/powerpoint/2010/main" val="424939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25196" y="882521"/>
            <a:ext cx="7886700" cy="868430"/>
          </a:xfrm>
        </p:spPr>
        <p:txBody>
          <a:bodyPr>
            <a:normAutofit/>
          </a:bodyPr>
          <a:lstStyle/>
          <a:p>
            <a:pPr eaLnBrk="1" hangingPunct="1">
              <a:defRPr/>
            </a:pPr>
            <a:r>
              <a:rPr lang="en-US" sz="3600" b="1" dirty="0" smtClean="0">
                <a:solidFill>
                  <a:srgbClr val="005BBB"/>
                </a:solidFill>
              </a:rPr>
              <a:t>Residents </a:t>
            </a:r>
            <a:r>
              <a:rPr lang="en-US" sz="3600" b="1" smtClean="0">
                <a:solidFill>
                  <a:srgbClr val="005BBB"/>
                </a:solidFill>
              </a:rPr>
              <a:t>as Educators</a:t>
            </a:r>
            <a:endParaRPr lang="en-US" sz="3600" b="1" dirty="0" smtClean="0">
              <a:solidFill>
                <a:srgbClr val="005BBB"/>
              </a:solidFill>
            </a:endParaRPr>
          </a:p>
        </p:txBody>
      </p:sp>
      <p:sp>
        <p:nvSpPr>
          <p:cNvPr id="16387" name="Rectangle 3"/>
          <p:cNvSpPr>
            <a:spLocks noGrp="1"/>
          </p:cNvSpPr>
          <p:nvPr>
            <p:ph sz="quarter" idx="1"/>
          </p:nvPr>
        </p:nvSpPr>
        <p:spPr>
          <a:xfrm>
            <a:off x="227013" y="1965960"/>
            <a:ext cx="8229600" cy="4114800"/>
          </a:xfrm>
        </p:spPr>
        <p:txBody>
          <a:bodyPr>
            <a:normAutofit/>
          </a:bodyPr>
          <a:lstStyle/>
          <a:p>
            <a:pPr eaLnBrk="1" hangingPunct="1"/>
            <a:r>
              <a:rPr lang="en-US" sz="2800" dirty="0" smtClean="0">
                <a:ea typeface="ＭＳ Ｐゴシック" pitchFamily="34" charset="-128"/>
              </a:rPr>
              <a:t>Residents make a major contribution to student education</a:t>
            </a:r>
          </a:p>
          <a:p>
            <a:pPr eaLnBrk="1" hangingPunct="1"/>
            <a:r>
              <a:rPr lang="en-US" sz="2800" dirty="0" smtClean="0">
                <a:ea typeface="ＭＳ Ｐゴシック" pitchFamily="34" charset="-128"/>
              </a:rPr>
              <a:t>Teaching improves resident learning and acquisition of knowledge</a:t>
            </a:r>
          </a:p>
          <a:p>
            <a:pPr lvl="1" eaLnBrk="1" hangingPunct="1">
              <a:buNone/>
            </a:pPr>
            <a:endParaRPr lang="en-US" sz="2800" i="1" dirty="0" smtClean="0">
              <a:ea typeface="ＭＳ Ｐゴシック" pitchFamily="34" charset="-128"/>
            </a:endParaRPr>
          </a:p>
          <a:p>
            <a:pPr lvl="1" eaLnBrk="1" hangingPunct="1">
              <a:buNone/>
            </a:pPr>
            <a:r>
              <a:rPr lang="en-US" sz="2800" i="1" dirty="0" smtClean="0">
                <a:ea typeface="ＭＳ Ｐゴシック" pitchFamily="34" charset="-128"/>
              </a:rPr>
              <a:t>“to teach is to learn twice”</a:t>
            </a:r>
          </a:p>
          <a:p>
            <a:pPr algn="ctr" eaLnBrk="1" hangingPunct="1">
              <a:buNone/>
            </a:pPr>
            <a:r>
              <a:rPr lang="en-US" sz="2800" dirty="0" smtClean="0">
                <a:ea typeface="ＭＳ Ｐゴシック" pitchFamily="34" charset="-128"/>
              </a:rPr>
              <a:t>Miriam Bar-on, MD</a:t>
            </a:r>
          </a:p>
          <a:p>
            <a:pPr algn="ctr" eaLnBrk="1" hangingPunct="1">
              <a:buFontTx/>
              <a:buNone/>
            </a:pPr>
            <a:endParaRPr lang="en-US" sz="2800" dirty="0" smtClean="0">
              <a:ea typeface="ＭＳ Ｐゴシック" pitchFamily="34" charset="-128"/>
            </a:endParaRPr>
          </a:p>
          <a:p>
            <a:pPr eaLnBrk="1" hangingPunct="1"/>
            <a:endParaRPr lang="en-US" sz="2800" dirty="0" smtClean="0">
              <a:ea typeface="ＭＳ Ｐゴシック" pitchFamily="34" charset="-128"/>
            </a:endParaRPr>
          </a:p>
          <a:p>
            <a:pPr eaLnBrk="1" hangingPunct="1">
              <a:lnSpc>
                <a:spcPct val="90000"/>
              </a:lnSpc>
              <a:buFontTx/>
              <a:buNone/>
            </a:pPr>
            <a:endParaRPr lang="en-US" sz="2800" dirty="0" smtClean="0">
              <a:ea typeface="ＭＳ Ｐゴシック" pitchFamily="34" charset="-128"/>
            </a:endParaRPr>
          </a:p>
          <a:p>
            <a:pPr eaLnBrk="1" hangingPunct="1">
              <a:lnSpc>
                <a:spcPct val="90000"/>
              </a:lnSpc>
              <a:buFontTx/>
              <a:buNone/>
            </a:pPr>
            <a:endParaRPr lang="en-US" sz="2800" dirty="0" smtClean="0">
              <a:ea typeface="ＭＳ Ｐゴシック" pitchFamily="34" charset="-128"/>
              <a:sym typeface="Symbol" pitchFamily="18" charset="2"/>
            </a:endParaRPr>
          </a:p>
        </p:txBody>
      </p:sp>
    </p:spTree>
    <p:extLst>
      <p:ext uri="{BB962C8B-B14F-4D97-AF65-F5344CB8AC3E}">
        <p14:creationId xmlns:p14="http://schemas.microsoft.com/office/powerpoint/2010/main" val="13982207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227012" y="1048544"/>
            <a:ext cx="8683625" cy="595312"/>
          </a:xfrm>
        </p:spPr>
        <p:txBody>
          <a:bodyPr>
            <a:normAutofit/>
          </a:bodyPr>
          <a:lstStyle/>
          <a:p>
            <a:pPr algn="ctr" eaLnBrk="1" hangingPunct="1"/>
            <a:r>
              <a:rPr lang="en-US" sz="3600" b="1" dirty="0" smtClean="0">
                <a:solidFill>
                  <a:srgbClr val="005BBB"/>
                </a:solidFill>
                <a:latin typeface="Georgia" panose="02040502050405020303" pitchFamily="18" charset="0"/>
                <a:ea typeface="ＭＳ Ｐゴシック" pitchFamily="34" charset="-128"/>
              </a:rPr>
              <a:t>Effective Clinical Teachers </a:t>
            </a:r>
            <a:endParaRPr lang="en-US" sz="3600" b="1" i="1" u="sng" dirty="0" smtClean="0">
              <a:solidFill>
                <a:srgbClr val="005BBB"/>
              </a:solidFill>
              <a:latin typeface="Georgia" panose="02040502050405020303" pitchFamily="18" charset="0"/>
              <a:ea typeface="ＭＳ Ｐゴシック" pitchFamily="34" charset="-128"/>
            </a:endParaRPr>
          </a:p>
        </p:txBody>
      </p:sp>
      <p:sp>
        <p:nvSpPr>
          <p:cNvPr id="18435" name="Rectangle 3"/>
          <p:cNvSpPr>
            <a:spLocks noGrp="1"/>
          </p:cNvSpPr>
          <p:nvPr>
            <p:ph idx="4294967295"/>
          </p:nvPr>
        </p:nvSpPr>
        <p:spPr>
          <a:xfrm>
            <a:off x="381000" y="2316480"/>
            <a:ext cx="8077200" cy="3505200"/>
          </a:xfrm>
        </p:spPr>
        <p:txBody>
          <a:bodyPr/>
          <a:lstStyle/>
          <a:p>
            <a:pPr eaLnBrk="1" hangingPunct="1"/>
            <a:r>
              <a:rPr lang="en-US" sz="2600" dirty="0" smtClean="0">
                <a:latin typeface="Verdana" pitchFamily="34" charset="0"/>
                <a:ea typeface="ＭＳ Ｐゴシック" pitchFamily="34" charset="-128"/>
              </a:rPr>
              <a:t>Communicate expectations clearly</a:t>
            </a:r>
          </a:p>
          <a:p>
            <a:pPr eaLnBrk="1" hangingPunct="1"/>
            <a:r>
              <a:rPr lang="en-US" sz="2600" dirty="0" smtClean="0">
                <a:latin typeface="Verdana" pitchFamily="34" charset="0"/>
                <a:ea typeface="ＭＳ Ｐゴシック" pitchFamily="34" charset="-128"/>
              </a:rPr>
              <a:t>Stimulate interest enthusiastically</a:t>
            </a:r>
          </a:p>
          <a:p>
            <a:pPr eaLnBrk="1" hangingPunct="1"/>
            <a:r>
              <a:rPr lang="en-US" sz="2600" dirty="0" smtClean="0">
                <a:latin typeface="Verdana" pitchFamily="34" charset="0"/>
                <a:ea typeface="ＭＳ Ｐゴシック" pitchFamily="34" charset="-128"/>
              </a:rPr>
              <a:t>Interact skillfully with patients</a:t>
            </a:r>
          </a:p>
          <a:p>
            <a:pPr eaLnBrk="1" hangingPunct="1"/>
            <a:r>
              <a:rPr lang="en-US" sz="2600" dirty="0" smtClean="0">
                <a:latin typeface="Verdana" pitchFamily="34" charset="0"/>
                <a:ea typeface="ＭＳ Ｐゴシック" pitchFamily="34" charset="-128"/>
              </a:rPr>
              <a:t>Involve the learner in the teaching process</a:t>
            </a:r>
          </a:p>
          <a:p>
            <a:pPr eaLnBrk="1" hangingPunct="1"/>
            <a:r>
              <a:rPr lang="en-US" sz="2600" dirty="0" smtClean="0">
                <a:latin typeface="Verdana" pitchFamily="34" charset="0"/>
                <a:ea typeface="ＭＳ Ｐゴシック" pitchFamily="34" charset="-128"/>
              </a:rPr>
              <a:t>Role model desired behaviors</a:t>
            </a:r>
          </a:p>
          <a:p>
            <a:pPr eaLnBrk="1" hangingPunct="1"/>
            <a:r>
              <a:rPr lang="en-US" sz="2600" dirty="0" smtClean="0">
                <a:latin typeface="Verdana" pitchFamily="34" charset="0"/>
                <a:ea typeface="ＭＳ Ｐゴシック" pitchFamily="34" charset="-128"/>
              </a:rPr>
              <a:t>Give feedback on performance</a:t>
            </a:r>
          </a:p>
        </p:txBody>
      </p:sp>
      <p:sp>
        <p:nvSpPr>
          <p:cNvPr id="6148" name="Rectangle 4"/>
          <p:cNvSpPr>
            <a:spLocks noChangeArrowheads="1"/>
          </p:cNvSpPr>
          <p:nvPr/>
        </p:nvSpPr>
        <p:spPr bwMode="auto">
          <a:xfrm>
            <a:off x="227013" y="6107112"/>
            <a:ext cx="8683624" cy="769938"/>
          </a:xfrm>
          <a:prstGeom prst="rect">
            <a:avLst/>
          </a:prstGeom>
          <a:noFill/>
          <a:ln w="9525">
            <a:noFill/>
            <a:miter lim="800000"/>
            <a:headEnd/>
            <a:tailEnd/>
          </a:ln>
        </p:spPr>
        <p:txBody>
          <a:bodyPr wrap="square">
            <a:spAutoFit/>
          </a:bodyPr>
          <a:lstStyle/>
          <a:p>
            <a:pPr eaLnBrk="0" hangingPunct="0">
              <a:spcBef>
                <a:spcPct val="50000"/>
              </a:spcBef>
              <a:defRPr/>
            </a:pPr>
            <a:r>
              <a:rPr lang="en-US" sz="1400" dirty="0">
                <a:latin typeface="+mn-lt"/>
              </a:rPr>
              <a:t>Irby DM. Ramsey P, </a:t>
            </a:r>
            <a:r>
              <a:rPr lang="en-US" sz="1400" dirty="0" err="1">
                <a:latin typeface="+mn-lt"/>
              </a:rPr>
              <a:t>Gillmore</a:t>
            </a:r>
            <a:r>
              <a:rPr lang="en-US" sz="1400" dirty="0">
                <a:latin typeface="+mn-lt"/>
              </a:rPr>
              <a:t> J, </a:t>
            </a:r>
            <a:r>
              <a:rPr lang="en-US" sz="1400" dirty="0" err="1">
                <a:latin typeface="+mn-lt"/>
              </a:rPr>
              <a:t>Schad</a:t>
            </a:r>
            <a:r>
              <a:rPr lang="en-US" sz="1400" dirty="0">
                <a:latin typeface="+mn-lt"/>
              </a:rPr>
              <a:t> D. Characteristics of effective clinical teachers of ambulatory care medicine. </a:t>
            </a:r>
            <a:r>
              <a:rPr lang="en-US" sz="1400" dirty="0" err="1">
                <a:latin typeface="+mn-lt"/>
              </a:rPr>
              <a:t>Acad</a:t>
            </a:r>
            <a:r>
              <a:rPr lang="en-US" sz="1400" dirty="0">
                <a:latin typeface="+mn-lt"/>
              </a:rPr>
              <a:t> Med, 1991:66:54-55. </a:t>
            </a:r>
          </a:p>
          <a:p>
            <a:pPr eaLnBrk="0" hangingPunct="0">
              <a:defRPr/>
            </a:pPr>
            <a:endParaRPr lang="en-US" sz="1600" dirty="0">
              <a:latin typeface="Times" pitchFamily="18" charset="0"/>
            </a:endParaRPr>
          </a:p>
        </p:txBody>
      </p:sp>
      <p:sp>
        <p:nvSpPr>
          <p:cNvPr id="5" name="TextBox 4"/>
          <p:cNvSpPr txBox="1"/>
          <p:nvPr/>
        </p:nvSpPr>
        <p:spPr>
          <a:xfrm>
            <a:off x="2968624" y="1488916"/>
            <a:ext cx="3200400" cy="646331"/>
          </a:xfrm>
          <a:prstGeom prst="rect">
            <a:avLst/>
          </a:prstGeom>
          <a:noFill/>
        </p:spPr>
        <p:txBody>
          <a:bodyPr wrap="square" rtlCol="0">
            <a:spAutoFit/>
          </a:bodyPr>
          <a:lstStyle/>
          <a:p>
            <a:r>
              <a:rPr lang="en-US" sz="3600" b="1" i="1" u="sng" dirty="0" smtClean="0">
                <a:solidFill>
                  <a:srgbClr val="005BBB"/>
                </a:solidFill>
                <a:latin typeface="Georgia" panose="02040502050405020303" pitchFamily="18" charset="0"/>
              </a:rPr>
              <a:t>&amp; Learners</a:t>
            </a:r>
            <a:endParaRPr lang="en-US" sz="3600" b="1" dirty="0">
              <a:solidFill>
                <a:srgbClr val="005BBB"/>
              </a:solidFill>
              <a:latin typeface="Georgia" panose="02040502050405020303" pitchFamily="18" charset="0"/>
            </a:endParaRPr>
          </a:p>
        </p:txBody>
      </p:sp>
    </p:spTree>
    <p:extLst>
      <p:ext uri="{BB962C8B-B14F-4D97-AF65-F5344CB8AC3E}">
        <p14:creationId xmlns:p14="http://schemas.microsoft.com/office/powerpoint/2010/main" val="2212878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224790" y="1122378"/>
            <a:ext cx="8458200" cy="1143000"/>
          </a:xfrm>
        </p:spPr>
        <p:txBody>
          <a:bodyPr>
            <a:normAutofit/>
          </a:bodyPr>
          <a:lstStyle/>
          <a:p>
            <a:pPr algn="ctr" eaLnBrk="1" hangingPunct="1"/>
            <a:r>
              <a:rPr lang="en-US" sz="3600" b="1" dirty="0" smtClean="0">
                <a:solidFill>
                  <a:srgbClr val="005BBB"/>
                </a:solidFill>
                <a:ea typeface="ＭＳ Ｐゴシック" pitchFamily="34" charset="-128"/>
              </a:rPr>
              <a:t>What are the challenges for </a:t>
            </a:r>
            <a:br>
              <a:rPr lang="en-US" sz="3600" b="1" dirty="0" smtClean="0">
                <a:solidFill>
                  <a:srgbClr val="005BBB"/>
                </a:solidFill>
                <a:ea typeface="ＭＳ Ｐゴシック" pitchFamily="34" charset="-128"/>
              </a:rPr>
            </a:br>
            <a:r>
              <a:rPr lang="en-US" sz="3600" b="1" dirty="0" smtClean="0">
                <a:solidFill>
                  <a:srgbClr val="005BBB"/>
                </a:solidFill>
                <a:ea typeface="ＭＳ Ｐゴシック" pitchFamily="34" charset="-128"/>
              </a:rPr>
              <a:t>teaching in the clinical setting?</a:t>
            </a:r>
          </a:p>
        </p:txBody>
      </p:sp>
      <p:sp>
        <p:nvSpPr>
          <p:cNvPr id="79875" name="Rectangle 3"/>
          <p:cNvSpPr>
            <a:spLocks noGrp="1"/>
          </p:cNvSpPr>
          <p:nvPr>
            <p:ph sz="quarter" idx="1"/>
          </p:nvPr>
        </p:nvSpPr>
        <p:spPr>
          <a:xfrm>
            <a:off x="762000" y="2640330"/>
            <a:ext cx="5791200" cy="2667000"/>
          </a:xfrm>
        </p:spPr>
        <p:txBody>
          <a:bodyPr/>
          <a:lstStyle/>
          <a:p>
            <a:pPr eaLnBrk="1" hangingPunct="1"/>
            <a:r>
              <a:rPr lang="en-US" sz="2800" dirty="0" smtClean="0">
                <a:ea typeface="ＭＳ Ｐゴシック" pitchFamily="34" charset="-128"/>
              </a:rPr>
              <a:t>Time</a:t>
            </a:r>
          </a:p>
          <a:p>
            <a:pPr eaLnBrk="1" hangingPunct="1"/>
            <a:r>
              <a:rPr lang="en-US" sz="2800" dirty="0" smtClean="0">
                <a:ea typeface="ＭＳ Ｐゴシック" pitchFamily="34" charset="-128"/>
              </a:rPr>
              <a:t>Time</a:t>
            </a:r>
          </a:p>
          <a:p>
            <a:pPr eaLnBrk="1" hangingPunct="1"/>
            <a:r>
              <a:rPr lang="en-US" sz="2800" dirty="0" smtClean="0">
                <a:ea typeface="ＭＳ Ｐゴシック" pitchFamily="34" charset="-128"/>
              </a:rPr>
              <a:t>Time</a:t>
            </a:r>
          </a:p>
        </p:txBody>
      </p:sp>
      <p:sp>
        <p:nvSpPr>
          <p:cNvPr id="7172" name="Rectangle 4"/>
          <p:cNvSpPr>
            <a:spLocks noChangeArrowheads="1"/>
          </p:cNvSpPr>
          <p:nvPr/>
        </p:nvSpPr>
        <p:spPr bwMode="auto">
          <a:xfrm>
            <a:off x="0" y="6422994"/>
            <a:ext cx="7108825" cy="584775"/>
          </a:xfrm>
          <a:prstGeom prst="rect">
            <a:avLst/>
          </a:prstGeom>
          <a:noFill/>
          <a:ln w="9525">
            <a:noFill/>
            <a:miter lim="800000"/>
            <a:headEnd/>
            <a:tailEnd/>
          </a:ln>
        </p:spPr>
        <p:txBody>
          <a:bodyPr wrap="square">
            <a:spAutoFit/>
          </a:bodyPr>
          <a:lstStyle/>
          <a:p>
            <a:pPr algn="ctr" eaLnBrk="0" hangingPunct="0">
              <a:defRPr/>
            </a:pPr>
            <a:r>
              <a:rPr lang="en-US" sz="1400" dirty="0">
                <a:latin typeface="+mn-lt"/>
              </a:rPr>
              <a:t>Irby DM. What clinical teachers in medicine need to know. </a:t>
            </a:r>
            <a:r>
              <a:rPr lang="en-US" sz="1400" dirty="0" err="1">
                <a:latin typeface="+mn-lt"/>
              </a:rPr>
              <a:t>Acad</a:t>
            </a:r>
            <a:r>
              <a:rPr lang="en-US" sz="1400" dirty="0">
                <a:latin typeface="+mn-lt"/>
              </a:rPr>
              <a:t> Med 1994;69:333-342</a:t>
            </a:r>
            <a:r>
              <a:rPr lang="en-US" sz="1400" dirty="0" smtClean="0">
                <a:latin typeface="+mn-lt"/>
              </a:rPr>
              <a:t>. </a:t>
            </a:r>
            <a:endParaRPr lang="en-US" sz="1400" dirty="0">
              <a:latin typeface="+mn-lt"/>
            </a:endParaRPr>
          </a:p>
          <a:p>
            <a:pPr eaLnBrk="0" hangingPunct="0">
              <a:defRPr/>
            </a:pPr>
            <a:endParaRPr lang="en-US" dirty="0">
              <a:latin typeface="Times" pitchFamily="18" charset="0"/>
            </a:endParaRPr>
          </a:p>
        </p:txBody>
      </p:sp>
    </p:spTree>
    <p:extLst>
      <p:ext uri="{BB962C8B-B14F-4D97-AF65-F5344CB8AC3E}">
        <p14:creationId xmlns:p14="http://schemas.microsoft.com/office/powerpoint/2010/main" val="579306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b="1" dirty="0" smtClean="0"/>
              <a:t>Common Pitfalls of Teaching in the Clinical Setting</a:t>
            </a:r>
            <a:endParaRPr lang="en-US" sz="3600" b="1" dirty="0"/>
          </a:p>
        </p:txBody>
      </p:sp>
      <p:sp>
        <p:nvSpPr>
          <p:cNvPr id="4" name="Content Placeholder 2"/>
          <p:cNvSpPr>
            <a:spLocks noGrp="1"/>
          </p:cNvSpPr>
          <p:nvPr>
            <p:ph type="body" idx="10"/>
          </p:nvPr>
        </p:nvSpPr>
        <p:spPr/>
        <p:txBody>
          <a:bodyPr>
            <a:normAutofit/>
          </a:bodyPr>
          <a:lstStyle/>
          <a:p>
            <a:pPr>
              <a:lnSpc>
                <a:spcPct val="100000"/>
              </a:lnSpc>
            </a:pPr>
            <a:r>
              <a:rPr lang="en-US" sz="2400" dirty="0"/>
              <a:t>Interrupting the learner</a:t>
            </a:r>
          </a:p>
          <a:p>
            <a:pPr lvl="1">
              <a:lnSpc>
                <a:spcPct val="100000"/>
              </a:lnSpc>
            </a:pPr>
            <a:r>
              <a:rPr lang="en-US" sz="2400" dirty="0" smtClean="0"/>
              <a:t>	Interferes </a:t>
            </a:r>
            <a:r>
              <a:rPr lang="en-US" sz="2400" dirty="0"/>
              <a:t>with thought process</a:t>
            </a:r>
          </a:p>
          <a:p>
            <a:pPr lvl="1">
              <a:lnSpc>
                <a:spcPct val="100000"/>
              </a:lnSpc>
            </a:pPr>
            <a:r>
              <a:rPr lang="en-US" sz="2400" dirty="0" smtClean="0"/>
              <a:t>	Interferes </a:t>
            </a:r>
            <a:r>
              <a:rPr lang="en-US" sz="2400" dirty="0"/>
              <a:t>with teacher assessment</a:t>
            </a:r>
          </a:p>
          <a:p>
            <a:pPr>
              <a:lnSpc>
                <a:spcPct val="100000"/>
              </a:lnSpc>
            </a:pPr>
            <a:r>
              <a:rPr lang="en-US" sz="2400" dirty="0"/>
              <a:t>Giving the plan</a:t>
            </a:r>
          </a:p>
          <a:p>
            <a:pPr lvl="1">
              <a:lnSpc>
                <a:spcPct val="100000"/>
              </a:lnSpc>
            </a:pPr>
            <a:r>
              <a:rPr lang="en-US" sz="2400" dirty="0" smtClean="0"/>
              <a:t>	Sometimes </a:t>
            </a:r>
            <a:r>
              <a:rPr lang="en-US" sz="2400" dirty="0"/>
              <a:t>you don’t even recognize </a:t>
            </a:r>
            <a:r>
              <a:rPr lang="en-US" sz="2400" dirty="0" smtClean="0"/>
              <a:t>	you do </a:t>
            </a:r>
            <a:r>
              <a:rPr lang="en-US" sz="2400" dirty="0"/>
              <a:t>it!</a:t>
            </a:r>
          </a:p>
          <a:p>
            <a:pPr>
              <a:lnSpc>
                <a:spcPct val="100000"/>
              </a:lnSpc>
            </a:pPr>
            <a:r>
              <a:rPr lang="en-US" sz="2400" dirty="0"/>
              <a:t>Giving mini-lectures</a:t>
            </a:r>
          </a:p>
          <a:p>
            <a:pPr>
              <a:lnSpc>
                <a:spcPct val="100000"/>
              </a:lnSpc>
            </a:pPr>
            <a:r>
              <a:rPr lang="en-US" sz="2400" dirty="0"/>
              <a:t>Making conversation but no real teaching</a:t>
            </a:r>
          </a:p>
          <a:p>
            <a:pPr lvl="1"/>
            <a:endParaRPr lang="en-US" dirty="0"/>
          </a:p>
          <a:p>
            <a:endParaRPr lang="en-US" dirty="0"/>
          </a:p>
        </p:txBody>
      </p:sp>
    </p:spTree>
    <p:extLst>
      <p:ext uri="{BB962C8B-B14F-4D97-AF65-F5344CB8AC3E}">
        <p14:creationId xmlns:p14="http://schemas.microsoft.com/office/powerpoint/2010/main" val="3071759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a:xfrm>
            <a:off x="190500" y="973454"/>
            <a:ext cx="8686800" cy="1015365"/>
          </a:xfrm>
        </p:spPr>
        <p:txBody>
          <a:bodyPr>
            <a:normAutofit fontScale="90000"/>
          </a:bodyPr>
          <a:lstStyle/>
          <a:p>
            <a:pPr algn="ctr" eaLnBrk="1" hangingPunct="1"/>
            <a:r>
              <a:rPr lang="en-US" sz="4000" b="1" dirty="0" smtClean="0">
                <a:solidFill>
                  <a:srgbClr val="005BBB"/>
                </a:solidFill>
                <a:ea typeface="ＭＳ Ｐゴシック" pitchFamily="34" charset="-128"/>
              </a:rPr>
              <a:t>The Five-Step </a:t>
            </a:r>
            <a:r>
              <a:rPr lang="en-US" sz="4000" b="1" dirty="0" err="1" smtClean="0">
                <a:solidFill>
                  <a:srgbClr val="005BBB"/>
                </a:solidFill>
                <a:ea typeface="ＭＳ Ｐゴシック" pitchFamily="34" charset="-128"/>
              </a:rPr>
              <a:t>Microskills</a:t>
            </a:r>
            <a:r>
              <a:rPr lang="en-US" sz="4000" b="1" dirty="0" smtClean="0">
                <a:solidFill>
                  <a:srgbClr val="005BBB"/>
                </a:solidFill>
                <a:ea typeface="ＭＳ Ｐゴシック" pitchFamily="34" charset="-128"/>
              </a:rPr>
              <a:t>/</a:t>
            </a:r>
            <a:br>
              <a:rPr lang="en-US" sz="4000" b="1" dirty="0" smtClean="0">
                <a:solidFill>
                  <a:srgbClr val="005BBB"/>
                </a:solidFill>
                <a:ea typeface="ＭＳ Ｐゴシック" pitchFamily="34" charset="-128"/>
              </a:rPr>
            </a:br>
            <a:r>
              <a:rPr lang="en-US" sz="4000" b="1" dirty="0" smtClean="0">
                <a:solidFill>
                  <a:srgbClr val="005BBB"/>
                </a:solidFill>
                <a:ea typeface="ＭＳ Ｐゴシック" pitchFamily="34" charset="-128"/>
              </a:rPr>
              <a:t>One-Minute Preceptor </a:t>
            </a:r>
          </a:p>
        </p:txBody>
      </p:sp>
      <p:sp>
        <p:nvSpPr>
          <p:cNvPr id="20483" name="Rectangle 3"/>
          <p:cNvSpPr>
            <a:spLocks noGrp="1"/>
          </p:cNvSpPr>
          <p:nvPr>
            <p:ph sz="quarter" idx="1"/>
          </p:nvPr>
        </p:nvSpPr>
        <p:spPr>
          <a:xfrm>
            <a:off x="533400" y="2084070"/>
            <a:ext cx="8001000" cy="3505200"/>
          </a:xfrm>
        </p:spPr>
        <p:txBody>
          <a:bodyPr/>
          <a:lstStyle/>
          <a:p>
            <a:pPr eaLnBrk="1" hangingPunct="1"/>
            <a:r>
              <a:rPr lang="en-US" sz="2400" dirty="0" smtClean="0">
                <a:ea typeface="ＭＳ Ｐゴシック" pitchFamily="34" charset="-128"/>
              </a:rPr>
              <a:t>Validated model for effective and efficient clinical teaching </a:t>
            </a:r>
          </a:p>
          <a:p>
            <a:pPr eaLnBrk="1" hangingPunct="1"/>
            <a:r>
              <a:rPr lang="en-US" sz="2400" dirty="0" smtClean="0">
                <a:ea typeface="ＭＳ Ｐゴシック" pitchFamily="34" charset="-128"/>
              </a:rPr>
              <a:t>Developed for outpatient clinic but can be used with learners in any clinical setting</a:t>
            </a:r>
          </a:p>
          <a:p>
            <a:pPr eaLnBrk="1" hangingPunct="1"/>
            <a:r>
              <a:rPr lang="en-US" sz="2400" dirty="0" smtClean="0">
                <a:ea typeface="ＭＳ Ｐゴシック" pitchFamily="34" charset="-128"/>
              </a:rPr>
              <a:t>Promotes the learner’s independence and active involvement in patient care</a:t>
            </a:r>
          </a:p>
          <a:p>
            <a:pPr eaLnBrk="1" hangingPunct="1"/>
            <a:r>
              <a:rPr lang="en-US" sz="2400" dirty="0" smtClean="0">
                <a:ea typeface="ＭＳ Ｐゴシック" pitchFamily="34" charset="-128"/>
              </a:rPr>
              <a:t>Encourages the teacher to recognize “teachable moments”</a:t>
            </a:r>
          </a:p>
          <a:p>
            <a:r>
              <a:rPr lang="en-US" sz="2400" dirty="0">
                <a:ea typeface="ＭＳ Ｐゴシック" pitchFamily="34" charset="-128"/>
              </a:rPr>
              <a:t>Allows for simultaneous care of patients and </a:t>
            </a:r>
            <a:r>
              <a:rPr lang="en-US" sz="2400" dirty="0" smtClean="0">
                <a:ea typeface="ＭＳ Ｐゴシック" pitchFamily="34" charset="-128"/>
              </a:rPr>
              <a:t>learners</a:t>
            </a:r>
            <a:endParaRPr lang="en-US" sz="2400" dirty="0">
              <a:ea typeface="ＭＳ Ｐゴシック" pitchFamily="34" charset="-128"/>
            </a:endParaRPr>
          </a:p>
          <a:p>
            <a:pPr eaLnBrk="1" hangingPunct="1"/>
            <a:endParaRPr lang="en-US" sz="2400" dirty="0" smtClean="0">
              <a:ea typeface="ＭＳ Ｐゴシック" pitchFamily="34" charset="-128"/>
            </a:endParaRPr>
          </a:p>
        </p:txBody>
      </p:sp>
      <p:sp>
        <p:nvSpPr>
          <p:cNvPr id="8196" name="Text Box 4"/>
          <p:cNvSpPr txBox="1">
            <a:spLocks noChangeArrowheads="1"/>
          </p:cNvSpPr>
          <p:nvPr/>
        </p:nvSpPr>
        <p:spPr bwMode="auto">
          <a:xfrm>
            <a:off x="228600" y="6134100"/>
            <a:ext cx="8686800" cy="523875"/>
          </a:xfrm>
          <a:prstGeom prst="rect">
            <a:avLst/>
          </a:prstGeom>
          <a:noFill/>
          <a:ln w="9525">
            <a:noFill/>
            <a:miter lim="800000"/>
            <a:headEnd/>
            <a:tailEnd/>
          </a:ln>
        </p:spPr>
        <p:txBody>
          <a:bodyPr>
            <a:spAutoFit/>
          </a:bodyPr>
          <a:lstStyle/>
          <a:p>
            <a:pPr eaLnBrk="0" hangingPunct="0">
              <a:defRPr/>
            </a:pPr>
            <a:r>
              <a:rPr lang="en-US" sz="1400" dirty="0">
                <a:latin typeface="+mn-lt"/>
              </a:rPr>
              <a:t>Irby, D. (1997, February). The One-Minute Preceptor. First presented at the annual Society of Teachers of Family Medicine Predoctoral meeting, Orlando, FL.</a:t>
            </a:r>
          </a:p>
        </p:txBody>
      </p:sp>
    </p:spTree>
    <p:extLst>
      <p:ext uri="{BB962C8B-B14F-4D97-AF65-F5344CB8AC3E}">
        <p14:creationId xmlns:p14="http://schemas.microsoft.com/office/powerpoint/2010/main" val="621352277"/>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7f4fba96-f151-420a-8f14-826eb0513362"/>
  <p:tag name="TPVERSION" val="8"/>
  <p:tag name="TPFULLVERSION" val="8.2.6.7"/>
  <p:tag name="PPTVERSION" val="16"/>
  <p:tag name="TPOS" val="2"/>
  <p:tag name="TPLASTSAVEVERSION" val="6.2 PC"/>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3324</TotalTime>
  <Words>1158</Words>
  <Application>Microsoft Office PowerPoint</Application>
  <PresentationFormat>On-screen Show (4:3)</PresentationFormat>
  <Paragraphs>237</Paragraphs>
  <Slides>23</Slides>
  <Notes>18</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Ｐゴシック</vt:lpstr>
      <vt:lpstr>Arial</vt:lpstr>
      <vt:lpstr>Calibri</vt:lpstr>
      <vt:lpstr>Georgia</vt:lpstr>
      <vt:lpstr>Helvetica</vt:lpstr>
      <vt:lpstr>LucidaGrande</vt:lpstr>
      <vt:lpstr>Symbol</vt:lpstr>
      <vt:lpstr>Times</vt:lpstr>
      <vt:lpstr>Times New Roman</vt:lpstr>
      <vt:lpstr>Verdana</vt:lpstr>
      <vt:lpstr>UB Powerpoint Template</vt:lpstr>
      <vt:lpstr>The five microskills</vt:lpstr>
      <vt:lpstr>Acknowledgements</vt:lpstr>
      <vt:lpstr>Objectives</vt:lpstr>
      <vt:lpstr>Program Format</vt:lpstr>
      <vt:lpstr>Residents as Educators</vt:lpstr>
      <vt:lpstr>Effective Clinical Teachers </vt:lpstr>
      <vt:lpstr>What are the challenges for  teaching in the clinical setting?</vt:lpstr>
      <vt:lpstr>Common Pitfalls of Teaching in the Clinical Setting</vt:lpstr>
      <vt:lpstr>The Five-Step Microskills/ One-Minute Preceptor </vt:lpstr>
      <vt:lpstr>LEGO Surgery: One Minute Preceptor</vt:lpstr>
      <vt:lpstr>Teaching in the Clinical Setting - The Five-step Microskills Model</vt:lpstr>
      <vt:lpstr>Get a Commitment</vt:lpstr>
      <vt:lpstr>Get a Commitment - Potential Follow Up Questions</vt:lpstr>
      <vt:lpstr>Probe for Supporting Evidence</vt:lpstr>
      <vt:lpstr>Probe for Supporting Evidence-Example Questions</vt:lpstr>
      <vt:lpstr>Teach General Rules</vt:lpstr>
      <vt:lpstr>Reinforce what was done Right</vt:lpstr>
      <vt:lpstr>Correct Mistakes</vt:lpstr>
      <vt:lpstr>Correct Mistakes - Example</vt:lpstr>
      <vt:lpstr>The Five Microskills Done Well</vt:lpstr>
      <vt:lpstr>   The 7 Wicroskills of Teaching </vt:lpstr>
      <vt:lpstr>Microskills Practice</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Template</dc:title>
  <dc:subject/>
  <dc:creator>Microsoft Office User</dc:creator>
  <cp:keywords/>
  <dc:description/>
  <cp:lastModifiedBy>Sullivan, Sharon</cp:lastModifiedBy>
  <cp:revision>295</cp:revision>
  <cp:lastPrinted>2015-10-19T19:01:41Z</cp:lastPrinted>
  <dcterms:created xsi:type="dcterms:W3CDTF">2016-06-28T14:05:07Z</dcterms:created>
  <dcterms:modified xsi:type="dcterms:W3CDTF">2019-05-24T12:50:11Z</dcterms:modified>
  <cp:category/>
</cp:coreProperties>
</file>